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2"/>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League Spartan" charset="1" panose="00000800000000000000"/>
      <p:regular r:id="rId35"/>
    </p:embeddedFont>
    <p:embeddedFont>
      <p:font typeface="Garet" charset="1" panose="00000000000000000000"/>
      <p:regular r:id="rId36"/>
    </p:embeddedFont>
    <p:embeddedFont>
      <p:font typeface="Garet Bold" charset="1" panose="00000000000000000000"/>
      <p:regular r:id="rId37"/>
    </p:embeddedFont>
    <p:embeddedFont>
      <p:font typeface="Decalotype Bold" charset="1" panose="00000800000000000000"/>
      <p:regular r:id="rId38"/>
    </p:embeddedFont>
    <p:embeddedFont>
      <p:font typeface="Decalotype" charset="1" panose="00000500000000000000"/>
      <p:regular r:id="rId39"/>
    </p:embeddedFont>
    <p:embeddedFont>
      <p:font typeface="Montserrat Classic" charset="1" panose="00000500000000000000"/>
      <p:regular r:id="rId40"/>
    </p:embeddedFont>
    <p:embeddedFont>
      <p:font typeface="Decalotype Bold Italics" charset="1" panose="000008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notesMasters/notesMaster1.xml" Type="http://schemas.openxmlformats.org/officeDocument/2006/relationships/notesMaster"/><Relationship Id="rId33" Target="theme/theme2.xml" Type="http://schemas.openxmlformats.org/officeDocument/2006/relationships/theme"/><Relationship Id="rId34" Target="notesSlides/notesSlide1.xml" Type="http://schemas.openxmlformats.org/officeDocument/2006/relationships/note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Nom du projet (backend) :</a:t>
            </a:r>
          </a:p>
          <a:p>
            <a:r>
              <a:rPr lang="en-US"/>
              <a:t/>
            </a:r>
          </a:p>
          <a:p>
            <a:r>
              <a:rPr lang="en-US"/>
              <a:t>Le nom du projet analysé. Dans ce cas, il s'agit d'un projet appelé "backend."</a:t>
            </a:r>
          </a:p>
          <a:p>
            <a:r>
              <a:rPr lang="en-US"/>
              <a:t/>
            </a:r>
          </a:p>
          <a:p>
            <a:r>
              <a:rPr lang="en-US"/>
              <a:t>Statut de qualité (Passé) :</a:t>
            </a:r>
          </a:p>
          <a:p>
            <a:r>
              <a:rPr lang="en-US"/>
              <a:t/>
            </a:r>
          </a:p>
          <a:p>
            <a:r>
              <a:rPr lang="en-US"/>
              <a:t>Indique si le projet répond aux critères de qualité définis dans les "Quality Gates" de SonarQube. "Passé" signifie que le projet respecte ces critères.</a:t>
            </a:r>
          </a:p>
          <a:p>
            <a:r>
              <a:rPr lang="en-US"/>
              <a:t/>
            </a:r>
          </a:p>
          <a:p>
            <a:r>
              <a:rPr lang="en-US"/>
              <a:t>Bugs (20, Note : C) :</a:t>
            </a:r>
          </a:p>
          <a:p>
            <a:r>
              <a:rPr lang="en-US"/>
              <a:t/>
            </a:r>
          </a:p>
          <a:p>
            <a:r>
              <a:rPr lang="en-US"/>
              <a:t>Représente le nombre de bugs détectés dans le code. Un bug est un problème qui peut entraîner un comportement incorrect ou inattendu de l'application. La note (C) indique le niveau de gravité ou d'importance des bugs, avec des notes allant de A (excellent) à F (mauvais).</a:t>
            </a:r>
          </a:p>
          <a:p>
            <a:r>
              <a:rPr lang="en-US"/>
              <a:t/>
            </a:r>
          </a:p>
          <a:p>
            <a:r>
              <a:rPr lang="en-US"/>
              <a:t>Vulnérabilités (0, Note : A) :</a:t>
            </a:r>
          </a:p>
          <a:p>
            <a:r>
              <a:rPr lang="en-US"/>
              <a:t/>
            </a:r>
          </a:p>
          <a:p>
            <a:r>
              <a:rPr lang="en-US"/>
              <a:t>Indique le nombre de vulnérabilités de sécurité trouvées dans le code. Avoir 0 vulnérabilité est idéal, et la note (A) signifie qu'il n'y a aucun risque de sécurité détecté.</a:t>
            </a:r>
          </a:p>
          <a:p>
            <a:r>
              <a:rPr lang="en-US"/>
              <a:t/>
            </a:r>
          </a:p>
          <a:p>
            <a:r>
              <a:rPr lang="en-US"/>
              <a:t>Points chauds examinés (0.0 %, Note : E) :</a:t>
            </a:r>
          </a:p>
          <a:p>
            <a:r>
              <a:rPr lang="en-US"/>
              <a:t/>
            </a:r>
          </a:p>
          <a:p>
            <a:r>
              <a:rPr lang="en-US"/>
              <a:t>Représente le pourcentage de "hotspots" (zones critiques) qui ont été examinés pour des problèmes de sécurité. Un pourcentage de 0,0 % et une note (E) suggèrent qu'aucune attention n'a été accordée à ces zones critiques, ce qui peut être préoccupant.</a:t>
            </a:r>
          </a:p>
          <a:p>
            <a:r>
              <a:rPr lang="en-US"/>
              <a:t/>
            </a:r>
          </a:p>
          <a:p>
            <a:r>
              <a:rPr lang="en-US"/>
              <a:t>Code Smells (330, Note : A) :</a:t>
            </a:r>
          </a:p>
          <a:p>
            <a:r>
              <a:rPr lang="en-US"/>
              <a:t/>
            </a:r>
          </a:p>
          <a:p>
            <a:r>
              <a:rPr lang="en-US"/>
              <a:t>Les "code smells" désignent des éléments de code qui pourraient être améliorés, mais qui ne sont pas nécessairement des bugs. Ils peuvent rendre le code difficile à lire ou à maintenir. Un nombre de 330 code smells avec une note (A) signifie qu'ils sont à un niveau acceptable, mais des améliorations sont possibles.</a:t>
            </a:r>
          </a:p>
          <a:p>
            <a:r>
              <a:rPr lang="en-US"/>
              <a:t/>
            </a:r>
          </a:p>
          <a:p>
            <a:r>
              <a:rPr lang="en-US"/>
              <a:t>Couverture (11.3 %, Note : E) :</a:t>
            </a:r>
          </a:p>
          <a:p>
            <a:r>
              <a:rPr lang="en-US"/>
              <a:t/>
            </a:r>
          </a:p>
          <a:p>
            <a:r>
              <a:rPr lang="en-US"/>
              <a:t>Indique le pourcentage de code qui est couvert par des tests automatisés. Une couverture de 11,3 % est assez faible et la note (E) suggère qu'il y a un besoin d'améliorer les tests pour assurer une meilleure fiabilité du code.</a:t>
            </a:r>
          </a:p>
          <a:p>
            <a:r>
              <a:rPr lang="en-US"/>
              <a:t/>
            </a:r>
          </a:p>
          <a:p>
            <a:r>
              <a:rPr lang="en-US"/>
              <a:t>Duplications (26.5 %, Note : E) :</a:t>
            </a:r>
          </a:p>
          <a:p>
            <a:r>
              <a:rPr lang="en-US"/>
              <a:t/>
            </a:r>
          </a:p>
          <a:p>
            <a:r>
              <a:rPr lang="en-US"/>
              <a:t>Montre le pourcentage de code qui est dupliqué dans le projet. Un pourcentage de 26,5 % indique une quantité significative de code redondant, ce qui peut compliquer la maintenance. La note (E) indique que cela nécessite une attention particulière pour réduire la duplication.</a:t>
            </a:r>
          </a:p>
          <a:p>
            <a:r>
              <a:rPr lang="en-US"/>
              <a:t/>
            </a:r>
          </a:p>
          <a:p>
            <a:r>
              <a:rPr lang="en-US"/>
              <a:t>Lignes de code (22k) :</a:t>
            </a:r>
          </a:p>
          <a:p>
            <a:r>
              <a:rPr lang="en-US"/>
              <a:t/>
            </a:r>
          </a:p>
          <a:p>
            <a:r>
              <a:rPr lang="en-US"/>
              <a:t>Indique le nombre total de lignes de code dans le projet, ici 22 000 lignes. Cela donne une idée de la taille du projet et du volume de code à analyser.</a:t>
            </a:r>
          </a:p>
          <a:p>
            <a:r>
              <a:rPr lang="en-US"/>
              <a:t/>
            </a:r>
          </a:p>
          <a:p>
            <a:r>
              <a:rPr lang="en-US"/>
              <a:t>Langages (HTML, JavaScript) :</a:t>
            </a:r>
          </a:p>
          <a:p>
            <a:r>
              <a:rPr lang="en-US"/>
              <a:t/>
            </a:r>
          </a:p>
          <a:p>
            <a:r>
              <a:rPr lang="en-US"/>
              <a:t>Spécifie les langages de programmation utilisés dans le projet. Dans cet exemple, le projet utilise HTML et JavaScript.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VAGXJSf4AvQ.mp4" Type="http://schemas.openxmlformats.org/officeDocument/2006/relationships/video"/><Relationship Id="rId4" Target="../media/VAGXJSf4AvQ.mp4" Type="http://schemas.microsoft.com/office/2007/relationships/media"/></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VAGXL9Dc7pw.mp4" Type="http://schemas.openxmlformats.org/officeDocument/2006/relationships/video"/><Relationship Id="rId4" Target="../media/VAGXL9Dc7pw.mp4" Type="http://schemas.microsoft.com/office/2007/relationships/media"/></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a:off x="355063" y="6966742"/>
            <a:ext cx="0" cy="2474550"/>
          </a:xfrm>
          <a:prstGeom prst="line">
            <a:avLst/>
          </a:prstGeom>
          <a:ln cap="flat" w="95250">
            <a:solidFill>
              <a:srgbClr val="19204E"/>
            </a:solidFill>
            <a:prstDash val="solid"/>
            <a:headEnd type="none" len="sm" w="sm"/>
            <a:tailEnd type="none" len="sm" w="sm"/>
          </a:ln>
        </p:spPr>
      </p:sp>
      <p:sp>
        <p:nvSpPr>
          <p:cNvPr name="Freeform 3" id="3"/>
          <p:cNvSpPr/>
          <p:nvPr/>
        </p:nvSpPr>
        <p:spPr>
          <a:xfrm flipH="false" flipV="false" rot="0">
            <a:off x="0" y="0"/>
            <a:ext cx="3999483" cy="1618872"/>
          </a:xfrm>
          <a:custGeom>
            <a:avLst/>
            <a:gdLst/>
            <a:ahLst/>
            <a:cxnLst/>
            <a:rect r="r" b="b" t="t" l="l"/>
            <a:pathLst>
              <a:path h="1618872" w="3999483">
                <a:moveTo>
                  <a:pt x="0" y="0"/>
                </a:moveTo>
                <a:lnTo>
                  <a:pt x="3999483" y="0"/>
                </a:lnTo>
                <a:lnTo>
                  <a:pt x="3999483" y="1618872"/>
                </a:lnTo>
                <a:lnTo>
                  <a:pt x="0" y="1618872"/>
                </a:lnTo>
                <a:lnTo>
                  <a:pt x="0" y="0"/>
                </a:lnTo>
                <a:close/>
              </a:path>
            </a:pathLst>
          </a:custGeom>
          <a:blipFill>
            <a:blip r:embed="rId3"/>
            <a:stretch>
              <a:fillRect l="0" t="-73500" r="0" b="-73553"/>
            </a:stretch>
          </a:blipFill>
        </p:spPr>
      </p:sp>
      <p:sp>
        <p:nvSpPr>
          <p:cNvPr name="TextBox 4" id="4"/>
          <p:cNvSpPr txBox="true"/>
          <p:nvPr/>
        </p:nvSpPr>
        <p:spPr>
          <a:xfrm rot="0">
            <a:off x="1028700" y="3017705"/>
            <a:ext cx="11719495" cy="3072131"/>
          </a:xfrm>
          <a:prstGeom prst="rect">
            <a:avLst/>
          </a:prstGeom>
        </p:spPr>
        <p:txBody>
          <a:bodyPr anchor="t" rtlCol="false" tIns="0" lIns="0" bIns="0" rIns="0">
            <a:spAutoFit/>
          </a:bodyPr>
          <a:lstStyle/>
          <a:p>
            <a:pPr algn="ctr">
              <a:lnSpc>
                <a:spcPts val="12319"/>
              </a:lnSpc>
            </a:pPr>
            <a:r>
              <a:rPr lang="en-US" sz="8799">
                <a:solidFill>
                  <a:srgbClr val="19204E"/>
                </a:solidFill>
                <a:latin typeface="League Spartan"/>
                <a:ea typeface="League Spartan"/>
                <a:cs typeface="League Spartan"/>
                <a:sym typeface="League Spartan"/>
              </a:rPr>
              <a:t>PRÉSENTATION</a:t>
            </a:r>
          </a:p>
          <a:p>
            <a:pPr algn="ctr">
              <a:lnSpc>
                <a:spcPts val="12319"/>
              </a:lnSpc>
            </a:pPr>
            <a:r>
              <a:rPr lang="en-US" sz="8799">
                <a:solidFill>
                  <a:srgbClr val="19204E"/>
                </a:solidFill>
                <a:latin typeface="League Spartan"/>
                <a:ea typeface="League Spartan"/>
                <a:cs typeface="League Spartan"/>
                <a:sym typeface="League Spartan"/>
              </a:rPr>
              <a:t>stage d'ingénieur</a:t>
            </a:r>
          </a:p>
        </p:txBody>
      </p:sp>
      <p:sp>
        <p:nvSpPr>
          <p:cNvPr name="AutoShape 5" id="5"/>
          <p:cNvSpPr/>
          <p:nvPr/>
        </p:nvSpPr>
        <p:spPr>
          <a:xfrm>
            <a:off x="11237652" y="7024400"/>
            <a:ext cx="0" cy="2474550"/>
          </a:xfrm>
          <a:prstGeom prst="line">
            <a:avLst/>
          </a:prstGeom>
          <a:ln cap="flat" w="95250">
            <a:solidFill>
              <a:srgbClr val="19204E"/>
            </a:solidFill>
            <a:prstDash val="solid"/>
            <a:headEnd type="none" len="sm" w="sm"/>
            <a:tailEnd type="none" len="sm" w="sm"/>
          </a:ln>
        </p:spPr>
      </p:sp>
      <p:grpSp>
        <p:nvGrpSpPr>
          <p:cNvPr name="Group 6" id="6"/>
          <p:cNvGrpSpPr/>
          <p:nvPr/>
        </p:nvGrpSpPr>
        <p:grpSpPr>
          <a:xfrm rot="0">
            <a:off x="11380527" y="111077"/>
            <a:ext cx="3783654" cy="3447471"/>
            <a:chOff x="0" y="0"/>
            <a:chExt cx="5044872" cy="4596628"/>
          </a:xfrm>
        </p:grpSpPr>
        <p:sp>
          <p:nvSpPr>
            <p:cNvPr name="Freeform 7" id="7"/>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4"/>
              <a:stretch>
                <a:fillRect l="-32642" t="0" r="-32642" b="0"/>
              </a:stretch>
            </a:blipFill>
            <a:ln w="38100" cap="sq">
              <a:solidFill>
                <a:srgbClr val="19204E"/>
              </a:solidFill>
              <a:prstDash val="solid"/>
              <a:miter/>
            </a:ln>
          </p:spPr>
        </p:sp>
      </p:grpSp>
      <p:grpSp>
        <p:nvGrpSpPr>
          <p:cNvPr name="Group 8" id="8"/>
          <p:cNvGrpSpPr/>
          <p:nvPr/>
        </p:nvGrpSpPr>
        <p:grpSpPr>
          <a:xfrm rot="0">
            <a:off x="14001569" y="3419764"/>
            <a:ext cx="3783654" cy="3447471"/>
            <a:chOff x="0" y="0"/>
            <a:chExt cx="5044872" cy="4596628"/>
          </a:xfrm>
        </p:grpSpPr>
        <p:sp>
          <p:nvSpPr>
            <p:cNvPr name="Freeform 9" id="9"/>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5"/>
              <a:stretch>
                <a:fillRect l="-476" t="0" r="-476" b="0"/>
              </a:stretch>
            </a:blipFill>
            <a:ln w="38100" cap="sq">
              <a:solidFill>
                <a:srgbClr val="19204E"/>
              </a:solidFill>
              <a:prstDash val="solid"/>
              <a:miter/>
            </a:ln>
          </p:spPr>
        </p:sp>
      </p:grpSp>
      <p:grpSp>
        <p:nvGrpSpPr>
          <p:cNvPr name="Group 10" id="10"/>
          <p:cNvGrpSpPr/>
          <p:nvPr/>
        </p:nvGrpSpPr>
        <p:grpSpPr>
          <a:xfrm rot="5400000">
            <a:off x="16584322" y="1382422"/>
            <a:ext cx="3086100" cy="321257"/>
            <a:chOff x="0" y="0"/>
            <a:chExt cx="812800" cy="84611"/>
          </a:xfrm>
        </p:grpSpPr>
        <p:sp>
          <p:nvSpPr>
            <p:cNvPr name="Freeform 11" id="11"/>
            <p:cNvSpPr/>
            <p:nvPr/>
          </p:nvSpPr>
          <p:spPr>
            <a:xfrm flipH="false" flipV="false" rot="0">
              <a:off x="0" y="0"/>
              <a:ext cx="812800" cy="84611"/>
            </a:xfrm>
            <a:custGeom>
              <a:avLst/>
              <a:gdLst/>
              <a:ahLst/>
              <a:cxnLst/>
              <a:rect r="r" b="b" t="t" l="l"/>
              <a:pathLst>
                <a:path h="84611" w="812800">
                  <a:moveTo>
                    <a:pt x="0" y="0"/>
                  </a:moveTo>
                  <a:lnTo>
                    <a:pt x="812800" y="0"/>
                  </a:lnTo>
                  <a:lnTo>
                    <a:pt x="812800" y="84611"/>
                  </a:lnTo>
                  <a:lnTo>
                    <a:pt x="0" y="84611"/>
                  </a:lnTo>
                  <a:close/>
                </a:path>
              </a:pathLst>
            </a:custGeom>
            <a:solidFill>
              <a:srgbClr val="CD0505"/>
            </a:solidFill>
          </p:spPr>
        </p:sp>
        <p:sp>
          <p:nvSpPr>
            <p:cNvPr name="TextBox 12" id="12"/>
            <p:cNvSpPr txBox="true"/>
            <p:nvPr/>
          </p:nvSpPr>
          <p:spPr>
            <a:xfrm>
              <a:off x="0" y="-66675"/>
              <a:ext cx="812800" cy="151286"/>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5400000">
            <a:off x="17731216" y="3397920"/>
            <a:ext cx="792311" cy="321257"/>
            <a:chOff x="0" y="0"/>
            <a:chExt cx="208674" cy="84611"/>
          </a:xfrm>
        </p:grpSpPr>
        <p:sp>
          <p:nvSpPr>
            <p:cNvPr name="Freeform 14" id="14"/>
            <p:cNvSpPr/>
            <p:nvPr/>
          </p:nvSpPr>
          <p:spPr>
            <a:xfrm flipH="false" flipV="false" rot="0">
              <a:off x="0" y="0"/>
              <a:ext cx="208674" cy="84611"/>
            </a:xfrm>
            <a:custGeom>
              <a:avLst/>
              <a:gdLst/>
              <a:ahLst/>
              <a:cxnLst/>
              <a:rect r="r" b="b" t="t" l="l"/>
              <a:pathLst>
                <a:path h="84611" w="208674">
                  <a:moveTo>
                    <a:pt x="0" y="0"/>
                  </a:moveTo>
                  <a:lnTo>
                    <a:pt x="208674" y="0"/>
                  </a:lnTo>
                  <a:lnTo>
                    <a:pt x="208674" y="84611"/>
                  </a:lnTo>
                  <a:lnTo>
                    <a:pt x="0" y="84611"/>
                  </a:lnTo>
                  <a:close/>
                </a:path>
              </a:pathLst>
            </a:custGeom>
            <a:solidFill>
              <a:srgbClr val="19204E"/>
            </a:solidFill>
          </p:spPr>
        </p:sp>
        <p:sp>
          <p:nvSpPr>
            <p:cNvPr name="TextBox 15" id="15"/>
            <p:cNvSpPr txBox="true"/>
            <p:nvPr/>
          </p:nvSpPr>
          <p:spPr>
            <a:xfrm>
              <a:off x="0" y="-66675"/>
              <a:ext cx="208674" cy="151286"/>
            </a:xfrm>
            <a:prstGeom prst="rect">
              <a:avLst/>
            </a:prstGeom>
          </p:spPr>
          <p:txBody>
            <a:bodyPr anchor="ctr" rtlCol="false" tIns="50800" lIns="50800" bIns="50800" rIns="50800"/>
            <a:lstStyle/>
            <a:p>
              <a:pPr algn="ctr">
                <a:lnSpc>
                  <a:spcPts val="3359"/>
                </a:lnSpc>
              </a:pPr>
            </a:p>
          </p:txBody>
        </p:sp>
      </p:grpSp>
      <p:sp>
        <p:nvSpPr>
          <p:cNvPr name="AutoShape 16" id="16"/>
          <p:cNvSpPr/>
          <p:nvPr/>
        </p:nvSpPr>
        <p:spPr>
          <a:xfrm flipH="true">
            <a:off x="7350365" y="9580372"/>
            <a:ext cx="0" cy="620903"/>
          </a:xfrm>
          <a:prstGeom prst="line">
            <a:avLst/>
          </a:prstGeom>
          <a:ln cap="flat" w="95250">
            <a:solidFill>
              <a:srgbClr val="19204E"/>
            </a:solidFill>
            <a:prstDash val="solid"/>
            <a:headEnd type="none" len="sm" w="sm"/>
            <a:tailEnd type="none" len="sm" w="sm"/>
          </a:ln>
        </p:spPr>
      </p:sp>
      <p:sp>
        <p:nvSpPr>
          <p:cNvPr name="TextBox 17" id="17"/>
          <p:cNvSpPr txBox="true"/>
          <p:nvPr/>
        </p:nvSpPr>
        <p:spPr>
          <a:xfrm rot="0">
            <a:off x="497938" y="6886285"/>
            <a:ext cx="6690130"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Préparé</a:t>
            </a:r>
            <a:r>
              <a:rPr lang="en-US" sz="3700">
                <a:solidFill>
                  <a:srgbClr val="000000"/>
                </a:solidFill>
                <a:latin typeface="Garet"/>
                <a:ea typeface="Garet"/>
                <a:cs typeface="Garet"/>
                <a:sym typeface="Garet"/>
              </a:rPr>
              <a:t> par</a:t>
            </a:r>
          </a:p>
        </p:txBody>
      </p:sp>
      <p:sp>
        <p:nvSpPr>
          <p:cNvPr name="TextBox 18" id="18"/>
          <p:cNvSpPr txBox="true"/>
          <p:nvPr/>
        </p:nvSpPr>
        <p:spPr>
          <a:xfrm rot="0">
            <a:off x="497938" y="7452448"/>
            <a:ext cx="6690130" cy="679449"/>
          </a:xfrm>
          <a:prstGeom prst="rect">
            <a:avLst/>
          </a:prstGeom>
        </p:spPr>
        <p:txBody>
          <a:bodyPr anchor="t" rtlCol="false" tIns="0" lIns="0" bIns="0" rIns="0">
            <a:spAutoFit/>
          </a:bodyPr>
          <a:lstStyle/>
          <a:p>
            <a:pPr algn="l">
              <a:lnSpc>
                <a:spcPts val="5600"/>
              </a:lnSpc>
            </a:pPr>
            <a:r>
              <a:rPr lang="en-US" sz="4000" b="true">
                <a:solidFill>
                  <a:srgbClr val="CD0505"/>
                </a:solidFill>
                <a:latin typeface="Garet Bold"/>
                <a:ea typeface="Garet Bold"/>
                <a:cs typeface="Garet Bold"/>
                <a:sym typeface="Garet Bold"/>
              </a:rPr>
              <a:t>Mohamed Wassim Ennar</a:t>
            </a:r>
          </a:p>
        </p:txBody>
      </p:sp>
      <p:sp>
        <p:nvSpPr>
          <p:cNvPr name="TextBox 19" id="19"/>
          <p:cNvSpPr txBox="true"/>
          <p:nvPr/>
        </p:nvSpPr>
        <p:spPr>
          <a:xfrm rot="0">
            <a:off x="11380527" y="8279540"/>
            <a:ext cx="6690130"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Encadrant Entreprise</a:t>
            </a:r>
          </a:p>
        </p:txBody>
      </p:sp>
      <p:sp>
        <p:nvSpPr>
          <p:cNvPr name="TextBox 20" id="20"/>
          <p:cNvSpPr txBox="true"/>
          <p:nvPr/>
        </p:nvSpPr>
        <p:spPr>
          <a:xfrm rot="0">
            <a:off x="11380527" y="8845702"/>
            <a:ext cx="6690130" cy="679449"/>
          </a:xfrm>
          <a:prstGeom prst="rect">
            <a:avLst/>
          </a:prstGeom>
        </p:spPr>
        <p:txBody>
          <a:bodyPr anchor="t" rtlCol="false" tIns="0" lIns="0" bIns="0" rIns="0">
            <a:spAutoFit/>
          </a:bodyPr>
          <a:lstStyle/>
          <a:p>
            <a:pPr algn="l">
              <a:lnSpc>
                <a:spcPts val="5600"/>
              </a:lnSpc>
            </a:pPr>
            <a:r>
              <a:rPr lang="en-US" sz="4000" b="true">
                <a:solidFill>
                  <a:srgbClr val="CD0505"/>
                </a:solidFill>
                <a:latin typeface="Garet Bold"/>
                <a:ea typeface="Garet Bold"/>
                <a:cs typeface="Garet Bold"/>
                <a:sym typeface="Garet Bold"/>
              </a:rPr>
              <a:t>Hadhemi Ben Yahia</a:t>
            </a:r>
          </a:p>
        </p:txBody>
      </p:sp>
      <p:sp>
        <p:nvSpPr>
          <p:cNvPr name="TextBox 21" id="21"/>
          <p:cNvSpPr txBox="true"/>
          <p:nvPr/>
        </p:nvSpPr>
        <p:spPr>
          <a:xfrm rot="0">
            <a:off x="11380527" y="6957725"/>
            <a:ext cx="6690130"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Encadrant Académique</a:t>
            </a:r>
          </a:p>
        </p:txBody>
      </p:sp>
      <p:sp>
        <p:nvSpPr>
          <p:cNvPr name="TextBox 22" id="22"/>
          <p:cNvSpPr txBox="true"/>
          <p:nvPr/>
        </p:nvSpPr>
        <p:spPr>
          <a:xfrm rot="0">
            <a:off x="11380527" y="7523887"/>
            <a:ext cx="6690130" cy="679449"/>
          </a:xfrm>
          <a:prstGeom prst="rect">
            <a:avLst/>
          </a:prstGeom>
        </p:spPr>
        <p:txBody>
          <a:bodyPr anchor="t" rtlCol="false" tIns="0" lIns="0" bIns="0" rIns="0">
            <a:spAutoFit/>
          </a:bodyPr>
          <a:lstStyle/>
          <a:p>
            <a:pPr algn="l">
              <a:lnSpc>
                <a:spcPts val="5600"/>
              </a:lnSpc>
            </a:pPr>
            <a:r>
              <a:rPr lang="en-US" sz="4000" b="true">
                <a:solidFill>
                  <a:srgbClr val="CD0505"/>
                </a:solidFill>
                <a:latin typeface="Garet Bold"/>
                <a:ea typeface="Garet Bold"/>
                <a:cs typeface="Garet Bold"/>
                <a:sym typeface="Garet Bold"/>
              </a:rPr>
              <a:t>Zoulaikha Ouali</a:t>
            </a:r>
          </a:p>
        </p:txBody>
      </p:sp>
      <p:sp>
        <p:nvSpPr>
          <p:cNvPr name="TextBox 23" id="23"/>
          <p:cNvSpPr txBox="true"/>
          <p:nvPr/>
        </p:nvSpPr>
        <p:spPr>
          <a:xfrm rot="0">
            <a:off x="497938" y="8208100"/>
            <a:ext cx="6690130"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Entreprise d'accueil</a:t>
            </a:r>
          </a:p>
        </p:txBody>
      </p:sp>
      <p:sp>
        <p:nvSpPr>
          <p:cNvPr name="TextBox 24" id="24"/>
          <p:cNvSpPr txBox="true"/>
          <p:nvPr/>
        </p:nvSpPr>
        <p:spPr>
          <a:xfrm rot="0">
            <a:off x="497938" y="8774263"/>
            <a:ext cx="6690130" cy="679449"/>
          </a:xfrm>
          <a:prstGeom prst="rect">
            <a:avLst/>
          </a:prstGeom>
        </p:spPr>
        <p:txBody>
          <a:bodyPr anchor="t" rtlCol="false" tIns="0" lIns="0" bIns="0" rIns="0">
            <a:spAutoFit/>
          </a:bodyPr>
          <a:lstStyle/>
          <a:p>
            <a:pPr algn="l">
              <a:lnSpc>
                <a:spcPts val="5600"/>
              </a:lnSpc>
            </a:pPr>
            <a:r>
              <a:rPr lang="en-US" sz="4000" b="true">
                <a:solidFill>
                  <a:srgbClr val="CD0505"/>
                </a:solidFill>
                <a:latin typeface="Garet Bold"/>
                <a:ea typeface="Garet Bold"/>
                <a:cs typeface="Garet Bold"/>
                <a:sym typeface="Garet Bold"/>
              </a:rPr>
              <a:t>Designet Web Agency</a:t>
            </a:r>
          </a:p>
        </p:txBody>
      </p:sp>
      <p:sp>
        <p:nvSpPr>
          <p:cNvPr name="TextBox 25" id="25"/>
          <p:cNvSpPr txBox="true"/>
          <p:nvPr/>
        </p:nvSpPr>
        <p:spPr>
          <a:xfrm rot="0">
            <a:off x="7428951" y="9537511"/>
            <a:ext cx="3556309" cy="629920"/>
          </a:xfrm>
          <a:prstGeom prst="rect">
            <a:avLst/>
          </a:prstGeom>
        </p:spPr>
        <p:txBody>
          <a:bodyPr anchor="t" rtlCol="false" tIns="0" lIns="0" bIns="0" rIns="0">
            <a:spAutoFit/>
          </a:bodyPr>
          <a:lstStyle/>
          <a:p>
            <a:pPr algn="l">
              <a:lnSpc>
                <a:spcPts val="5180"/>
              </a:lnSpc>
            </a:pPr>
            <a:r>
              <a:rPr lang="en-US" sz="3700" b="true">
                <a:solidFill>
                  <a:srgbClr val="19204E"/>
                </a:solidFill>
                <a:latin typeface="Decalotype Bold"/>
                <a:ea typeface="Decalotype Bold"/>
                <a:cs typeface="Decalotype Bold"/>
                <a:sym typeface="Decalotype Bold"/>
              </a:rPr>
              <a:t>TWIN | 2024 -2025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45111" y="9467650"/>
            <a:ext cx="540491" cy="626688"/>
            <a:chOff x="0" y="0"/>
            <a:chExt cx="701005" cy="812800"/>
          </a:xfrm>
        </p:grpSpPr>
        <p:sp>
          <p:nvSpPr>
            <p:cNvPr name="Freeform 3" id="3"/>
            <p:cNvSpPr/>
            <p:nvPr/>
          </p:nvSpPr>
          <p:spPr>
            <a:xfrm flipH="false" flipV="false" rot="0">
              <a:off x="0" y="0"/>
              <a:ext cx="701005" cy="812800"/>
            </a:xfrm>
            <a:custGeom>
              <a:avLst/>
              <a:gdLst/>
              <a:ahLst/>
              <a:cxnLst/>
              <a:rect r="r" b="b" t="t" l="l"/>
              <a:pathLst>
                <a:path h="812800" w="701005">
                  <a:moveTo>
                    <a:pt x="350502" y="0"/>
                  </a:moveTo>
                  <a:lnTo>
                    <a:pt x="701005" y="203200"/>
                  </a:lnTo>
                  <a:lnTo>
                    <a:pt x="701005" y="609600"/>
                  </a:lnTo>
                  <a:lnTo>
                    <a:pt x="350502" y="812800"/>
                  </a:lnTo>
                  <a:lnTo>
                    <a:pt x="0" y="609600"/>
                  </a:lnTo>
                  <a:lnTo>
                    <a:pt x="0" y="203200"/>
                  </a:lnTo>
                  <a:lnTo>
                    <a:pt x="350502" y="0"/>
                  </a:lnTo>
                  <a:close/>
                </a:path>
              </a:pathLst>
            </a:custGeom>
            <a:solidFill>
              <a:srgbClr val="19204E"/>
            </a:solidFill>
          </p:spPr>
        </p:sp>
        <p:sp>
          <p:nvSpPr>
            <p:cNvPr name="TextBox 4" id="4"/>
            <p:cNvSpPr txBox="true"/>
            <p:nvPr/>
          </p:nvSpPr>
          <p:spPr>
            <a:xfrm>
              <a:off x="0" y="101600"/>
              <a:ext cx="701005" cy="571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6" id="6"/>
          <p:cNvGrpSpPr/>
          <p:nvPr/>
        </p:nvGrpSpPr>
        <p:grpSpPr>
          <a:xfrm rot="-5400000">
            <a:off x="17302496" y="9215104"/>
            <a:ext cx="1585879" cy="1672271"/>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37827" y="279309"/>
            <a:ext cx="769902" cy="811843"/>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297156" y="864911"/>
            <a:ext cx="594312" cy="626688"/>
            <a:chOff x="0" y="0"/>
            <a:chExt cx="770809" cy="812800"/>
          </a:xfrm>
        </p:grpSpPr>
        <p:sp>
          <p:nvSpPr>
            <p:cNvPr name="Freeform 13" id="1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4" id="1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879097" y="-931396"/>
            <a:ext cx="1523241" cy="1710014"/>
            <a:chOff x="0" y="0"/>
            <a:chExt cx="765266" cy="859100"/>
          </a:xfrm>
        </p:grpSpPr>
        <p:sp>
          <p:nvSpPr>
            <p:cNvPr name="Freeform 16" id="16"/>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7" id="17"/>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872028" y="2078746"/>
            <a:ext cx="16543944" cy="6576218"/>
          </a:xfrm>
          <a:custGeom>
            <a:avLst/>
            <a:gdLst/>
            <a:ahLst/>
            <a:cxnLst/>
            <a:rect r="r" b="b" t="t" l="l"/>
            <a:pathLst>
              <a:path h="6576218" w="16543944">
                <a:moveTo>
                  <a:pt x="0" y="0"/>
                </a:moveTo>
                <a:lnTo>
                  <a:pt x="16543944" y="0"/>
                </a:lnTo>
                <a:lnTo>
                  <a:pt x="16543944" y="6576218"/>
                </a:lnTo>
                <a:lnTo>
                  <a:pt x="0" y="6576218"/>
                </a:lnTo>
                <a:lnTo>
                  <a:pt x="0" y="0"/>
                </a:lnTo>
                <a:close/>
              </a:path>
            </a:pathLst>
          </a:custGeom>
          <a:blipFill>
            <a:blip r:embed="rId2"/>
            <a:stretch>
              <a:fillRect l="0" t="0" r="0" b="0"/>
            </a:stretch>
          </a:blipFill>
        </p:spPr>
      </p:sp>
      <p:sp>
        <p:nvSpPr>
          <p:cNvPr name="TextBox 19" id="19"/>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10</a:t>
            </a:r>
          </a:p>
        </p:txBody>
      </p:sp>
      <p:sp>
        <p:nvSpPr>
          <p:cNvPr name="TextBox 20" id="20"/>
          <p:cNvSpPr txBox="true"/>
          <p:nvPr/>
        </p:nvSpPr>
        <p:spPr>
          <a:xfrm rot="0">
            <a:off x="4450209" y="221931"/>
            <a:ext cx="9387583" cy="1253479"/>
          </a:xfrm>
          <a:prstGeom prst="rect">
            <a:avLst/>
          </a:prstGeom>
        </p:spPr>
        <p:txBody>
          <a:bodyPr anchor="t" rtlCol="false" tIns="0" lIns="0" bIns="0" rIns="0">
            <a:spAutoFit/>
          </a:bodyPr>
          <a:lstStyle/>
          <a:p>
            <a:pPr algn="ctr">
              <a:lnSpc>
                <a:spcPts val="10221"/>
              </a:lnSpc>
              <a:spcBef>
                <a:spcPct val="0"/>
              </a:spcBef>
            </a:pPr>
            <a:r>
              <a:rPr lang="en-US" b="true" sz="7300">
                <a:solidFill>
                  <a:srgbClr val="19204E"/>
                </a:solidFill>
                <a:latin typeface="Decalotype Bold"/>
                <a:ea typeface="Decalotype Bold"/>
                <a:cs typeface="Decalotype Bold"/>
                <a:sym typeface="Decalotype Bold"/>
              </a:rPr>
              <a:t>Besoins Non Fonctionnels</a:t>
            </a:r>
          </a:p>
        </p:txBody>
      </p:sp>
      <p:sp>
        <p:nvSpPr>
          <p:cNvPr name="Freeform 21" id="21"/>
          <p:cNvSpPr/>
          <p:nvPr/>
        </p:nvSpPr>
        <p:spPr>
          <a:xfrm flipH="false" flipV="false" rot="0">
            <a:off x="6551285" y="8246664"/>
            <a:ext cx="5223530" cy="1776000"/>
          </a:xfrm>
          <a:custGeom>
            <a:avLst/>
            <a:gdLst/>
            <a:ahLst/>
            <a:cxnLst/>
            <a:rect r="r" b="b" t="t" l="l"/>
            <a:pathLst>
              <a:path h="1776000" w="5223530">
                <a:moveTo>
                  <a:pt x="0" y="0"/>
                </a:moveTo>
                <a:lnTo>
                  <a:pt x="5223530" y="0"/>
                </a:lnTo>
                <a:lnTo>
                  <a:pt x="5223530" y="1776001"/>
                </a:lnTo>
                <a:lnTo>
                  <a:pt x="0" y="1776001"/>
                </a:lnTo>
                <a:lnTo>
                  <a:pt x="0" y="0"/>
                </a:lnTo>
                <a:close/>
              </a:path>
            </a:pathLst>
          </a:custGeom>
          <a:blipFill>
            <a:blip r:embed="rId3"/>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64161" y="9467650"/>
            <a:ext cx="540491" cy="626688"/>
            <a:chOff x="0" y="0"/>
            <a:chExt cx="701005" cy="812800"/>
          </a:xfrm>
        </p:grpSpPr>
        <p:sp>
          <p:nvSpPr>
            <p:cNvPr name="Freeform 3" id="3"/>
            <p:cNvSpPr/>
            <p:nvPr/>
          </p:nvSpPr>
          <p:spPr>
            <a:xfrm flipH="false" flipV="false" rot="0">
              <a:off x="0" y="0"/>
              <a:ext cx="701005" cy="812800"/>
            </a:xfrm>
            <a:custGeom>
              <a:avLst/>
              <a:gdLst/>
              <a:ahLst/>
              <a:cxnLst/>
              <a:rect r="r" b="b" t="t" l="l"/>
              <a:pathLst>
                <a:path h="812800" w="701005">
                  <a:moveTo>
                    <a:pt x="350502" y="0"/>
                  </a:moveTo>
                  <a:lnTo>
                    <a:pt x="701005" y="203200"/>
                  </a:lnTo>
                  <a:lnTo>
                    <a:pt x="701005" y="609600"/>
                  </a:lnTo>
                  <a:lnTo>
                    <a:pt x="350502" y="812800"/>
                  </a:lnTo>
                  <a:lnTo>
                    <a:pt x="0" y="609600"/>
                  </a:lnTo>
                  <a:lnTo>
                    <a:pt x="0" y="203200"/>
                  </a:lnTo>
                  <a:lnTo>
                    <a:pt x="350502" y="0"/>
                  </a:lnTo>
                  <a:close/>
                </a:path>
              </a:pathLst>
            </a:custGeom>
            <a:solidFill>
              <a:srgbClr val="19204E"/>
            </a:solidFill>
          </p:spPr>
        </p:sp>
        <p:sp>
          <p:nvSpPr>
            <p:cNvPr name="TextBox 4" id="4"/>
            <p:cNvSpPr txBox="true"/>
            <p:nvPr/>
          </p:nvSpPr>
          <p:spPr>
            <a:xfrm>
              <a:off x="0" y="101600"/>
              <a:ext cx="701005" cy="571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6" id="6"/>
          <p:cNvGrpSpPr/>
          <p:nvPr/>
        </p:nvGrpSpPr>
        <p:grpSpPr>
          <a:xfrm rot="-5400000">
            <a:off x="17321546" y="9215104"/>
            <a:ext cx="1585879" cy="1672271"/>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56877" y="279309"/>
            <a:ext cx="769902" cy="811843"/>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278106" y="864911"/>
            <a:ext cx="594312" cy="626688"/>
            <a:chOff x="0" y="0"/>
            <a:chExt cx="770809" cy="812800"/>
          </a:xfrm>
        </p:grpSpPr>
        <p:sp>
          <p:nvSpPr>
            <p:cNvPr name="Freeform 13" id="1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4" id="1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898147" y="-931396"/>
            <a:ext cx="1523241" cy="1710014"/>
            <a:chOff x="0" y="0"/>
            <a:chExt cx="765266" cy="859100"/>
          </a:xfrm>
        </p:grpSpPr>
        <p:sp>
          <p:nvSpPr>
            <p:cNvPr name="Freeform 16" id="16"/>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7" id="17"/>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8278599">
            <a:off x="11638362" y="6087708"/>
            <a:ext cx="7315200" cy="3657600"/>
          </a:xfrm>
          <a:custGeom>
            <a:avLst/>
            <a:gdLst/>
            <a:ahLst/>
            <a:cxnLst/>
            <a:rect r="r" b="b" t="t" l="l"/>
            <a:pathLst>
              <a:path h="3657600" w="7315200">
                <a:moveTo>
                  <a:pt x="0" y="0"/>
                </a:moveTo>
                <a:lnTo>
                  <a:pt x="7315200" y="0"/>
                </a:lnTo>
                <a:lnTo>
                  <a:pt x="7315200" y="3657600"/>
                </a:lnTo>
                <a:lnTo>
                  <a:pt x="0" y="36576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0507351" y="1212314"/>
            <a:ext cx="7315319" cy="731531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555" t="0" r="-25555" b="0"/>
              </a:stretch>
            </a:blipFill>
            <a:ln w="38100" cap="sq">
              <a:solidFill>
                <a:srgbClr val="19204E"/>
              </a:solidFill>
              <a:prstDash val="solid"/>
              <a:miter/>
            </a:ln>
          </p:spPr>
        </p:sp>
      </p:grpSp>
      <p:sp>
        <p:nvSpPr>
          <p:cNvPr name="TextBox 21" id="21"/>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11</a:t>
            </a:r>
          </a:p>
        </p:txBody>
      </p:sp>
      <p:sp>
        <p:nvSpPr>
          <p:cNvPr name="TextBox 22" id="22"/>
          <p:cNvSpPr txBox="true"/>
          <p:nvPr/>
        </p:nvSpPr>
        <p:spPr>
          <a:xfrm rot="0">
            <a:off x="1028700" y="4373253"/>
            <a:ext cx="8536564" cy="1436997"/>
          </a:xfrm>
          <a:prstGeom prst="rect">
            <a:avLst/>
          </a:prstGeom>
        </p:spPr>
        <p:txBody>
          <a:bodyPr anchor="t" rtlCol="false" tIns="0" lIns="0" bIns="0" rIns="0">
            <a:spAutoFit/>
          </a:bodyPr>
          <a:lstStyle/>
          <a:p>
            <a:pPr algn="ctr">
              <a:lnSpc>
                <a:spcPts val="11317"/>
              </a:lnSpc>
            </a:pPr>
            <a:r>
              <a:rPr lang="en-US" sz="9431" b="true">
                <a:solidFill>
                  <a:srgbClr val="19204E"/>
                </a:solidFill>
                <a:latin typeface="League Spartan"/>
                <a:ea typeface="League Spartan"/>
                <a:cs typeface="League Spartan"/>
                <a:sym typeface="League Spartan"/>
              </a:rPr>
              <a:t>CONCEPTION</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12</a:t>
            </a:r>
          </a:p>
        </p:txBody>
      </p:sp>
      <p:sp>
        <p:nvSpPr>
          <p:cNvPr name="TextBox 16" id="16"/>
          <p:cNvSpPr txBox="true"/>
          <p:nvPr/>
        </p:nvSpPr>
        <p:spPr>
          <a:xfrm rot="0">
            <a:off x="3687233" y="673286"/>
            <a:ext cx="12639406" cy="1000411"/>
          </a:xfrm>
          <a:prstGeom prst="rect">
            <a:avLst/>
          </a:prstGeom>
        </p:spPr>
        <p:txBody>
          <a:bodyPr anchor="t" rtlCol="false" tIns="0" lIns="0" bIns="0" rIns="0">
            <a:spAutoFit/>
          </a:bodyPr>
          <a:lstStyle/>
          <a:p>
            <a:pPr algn="ctr">
              <a:lnSpc>
                <a:spcPts val="7861"/>
              </a:lnSpc>
            </a:pPr>
            <a:r>
              <a:rPr lang="en-US" sz="6551" b="true">
                <a:solidFill>
                  <a:srgbClr val="19204E"/>
                </a:solidFill>
                <a:latin typeface="League Spartan"/>
                <a:ea typeface="League Spartan"/>
                <a:cs typeface="League Spartan"/>
                <a:sym typeface="League Spartan"/>
              </a:rPr>
              <a:t>MÉTHODOLOGIE DE TRAVAIL</a:t>
            </a:r>
          </a:p>
        </p:txBody>
      </p:sp>
      <p:sp>
        <p:nvSpPr>
          <p:cNvPr name="Freeform 17" id="17"/>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3072323" y="881098"/>
            <a:ext cx="12143354" cy="7354656"/>
          </a:xfrm>
          <a:custGeom>
            <a:avLst/>
            <a:gdLst/>
            <a:ahLst/>
            <a:cxnLst/>
            <a:rect r="r" b="b" t="t" l="l"/>
            <a:pathLst>
              <a:path h="7354656" w="12143354">
                <a:moveTo>
                  <a:pt x="0" y="0"/>
                </a:moveTo>
                <a:lnTo>
                  <a:pt x="12143354" y="0"/>
                </a:lnTo>
                <a:lnTo>
                  <a:pt x="12143354" y="7354656"/>
                </a:lnTo>
                <a:lnTo>
                  <a:pt x="0" y="7354656"/>
                </a:lnTo>
                <a:lnTo>
                  <a:pt x="0" y="0"/>
                </a:lnTo>
                <a:close/>
              </a:path>
            </a:pathLst>
          </a:custGeom>
          <a:blipFill>
            <a:blip r:embed="rId4"/>
            <a:stretch>
              <a:fillRect l="0" t="0" r="0" b="0"/>
            </a:stretch>
          </a:blipFill>
        </p:spPr>
      </p:sp>
      <p:sp>
        <p:nvSpPr>
          <p:cNvPr name="AutoShape 19" id="19"/>
          <p:cNvSpPr/>
          <p:nvPr/>
        </p:nvSpPr>
        <p:spPr>
          <a:xfrm flipH="true">
            <a:off x="3119948" y="8637397"/>
            <a:ext cx="0" cy="620903"/>
          </a:xfrm>
          <a:prstGeom prst="line">
            <a:avLst/>
          </a:prstGeom>
          <a:ln cap="flat" w="95250">
            <a:solidFill>
              <a:srgbClr val="CD0505"/>
            </a:solidFill>
            <a:prstDash val="solid"/>
            <a:headEnd type="none" len="sm" w="sm"/>
            <a:tailEnd type="none" len="sm" w="sm"/>
          </a:ln>
        </p:spPr>
      </p:sp>
      <p:sp>
        <p:nvSpPr>
          <p:cNvPr name="TextBox 20" id="20"/>
          <p:cNvSpPr txBox="true"/>
          <p:nvPr/>
        </p:nvSpPr>
        <p:spPr>
          <a:xfrm rot="0">
            <a:off x="3289368" y="8570722"/>
            <a:ext cx="4918840" cy="629920"/>
          </a:xfrm>
          <a:prstGeom prst="rect">
            <a:avLst/>
          </a:prstGeom>
        </p:spPr>
        <p:txBody>
          <a:bodyPr anchor="t" rtlCol="false" tIns="0" lIns="0" bIns="0" rIns="0">
            <a:spAutoFit/>
          </a:bodyPr>
          <a:lstStyle/>
          <a:p>
            <a:pPr algn="l">
              <a:lnSpc>
                <a:spcPts val="5180"/>
              </a:lnSpc>
            </a:pPr>
            <a:r>
              <a:rPr lang="en-US" sz="3700" b="true">
                <a:solidFill>
                  <a:srgbClr val="19204E"/>
                </a:solidFill>
                <a:latin typeface="Decalotype Bold"/>
                <a:ea typeface="Decalotype Bold"/>
                <a:cs typeface="Decalotype Bold"/>
                <a:sym typeface="Decalotype Bold"/>
              </a:rPr>
              <a:t>Augmenter la productivité</a:t>
            </a:r>
          </a:p>
        </p:txBody>
      </p:sp>
      <p:sp>
        <p:nvSpPr>
          <p:cNvPr name="AutoShape 21" id="21"/>
          <p:cNvSpPr/>
          <p:nvPr/>
        </p:nvSpPr>
        <p:spPr>
          <a:xfrm>
            <a:off x="9886310" y="8637397"/>
            <a:ext cx="0" cy="620903"/>
          </a:xfrm>
          <a:prstGeom prst="line">
            <a:avLst/>
          </a:prstGeom>
          <a:ln cap="flat" w="95250">
            <a:solidFill>
              <a:srgbClr val="CD0505"/>
            </a:solidFill>
            <a:prstDash val="solid"/>
            <a:headEnd type="none" len="sm" w="sm"/>
            <a:tailEnd type="none" len="sm" w="sm"/>
          </a:ln>
        </p:spPr>
      </p:sp>
      <p:sp>
        <p:nvSpPr>
          <p:cNvPr name="TextBox 22" id="22"/>
          <p:cNvSpPr txBox="true"/>
          <p:nvPr/>
        </p:nvSpPr>
        <p:spPr>
          <a:xfrm rot="0">
            <a:off x="10055731" y="8570722"/>
            <a:ext cx="7549664" cy="629920"/>
          </a:xfrm>
          <a:prstGeom prst="rect">
            <a:avLst/>
          </a:prstGeom>
        </p:spPr>
        <p:txBody>
          <a:bodyPr anchor="t" rtlCol="false" tIns="0" lIns="0" bIns="0" rIns="0">
            <a:spAutoFit/>
          </a:bodyPr>
          <a:lstStyle/>
          <a:p>
            <a:pPr algn="l">
              <a:lnSpc>
                <a:spcPts val="5180"/>
              </a:lnSpc>
            </a:pPr>
            <a:r>
              <a:rPr lang="en-US" sz="3700" b="true">
                <a:solidFill>
                  <a:srgbClr val="19204E"/>
                </a:solidFill>
                <a:latin typeface="Decalotype Bold"/>
                <a:ea typeface="Decalotype Bold"/>
                <a:cs typeface="Decalotype Bold"/>
                <a:sym typeface="Decalotype Bold"/>
              </a:rPr>
              <a:t>Meilleure visibilité sur </a:t>
            </a:r>
            <a:r>
              <a:rPr lang="en-US" sz="3700" b="true">
                <a:solidFill>
                  <a:srgbClr val="19204E"/>
                </a:solidFill>
                <a:latin typeface="Decalotype Bold"/>
                <a:ea typeface="Decalotype Bold"/>
                <a:cs typeface="Decalotype Bold"/>
                <a:sym typeface="Decalotype Bold"/>
              </a:rPr>
              <a:t>l'avancement</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3032467" y="2800268"/>
            <a:ext cx="12223065" cy="4686465"/>
          </a:xfrm>
          <a:custGeom>
            <a:avLst/>
            <a:gdLst/>
            <a:ahLst/>
            <a:cxnLst/>
            <a:rect r="r" b="b" t="t" l="l"/>
            <a:pathLst>
              <a:path h="4686465" w="12223065">
                <a:moveTo>
                  <a:pt x="0" y="0"/>
                </a:moveTo>
                <a:lnTo>
                  <a:pt x="12223066" y="0"/>
                </a:lnTo>
                <a:lnTo>
                  <a:pt x="12223066" y="4686464"/>
                </a:lnTo>
                <a:lnTo>
                  <a:pt x="0" y="4686464"/>
                </a:lnTo>
                <a:lnTo>
                  <a:pt x="0" y="0"/>
                </a:lnTo>
                <a:close/>
              </a:path>
            </a:pathLst>
          </a:custGeom>
          <a:blipFill>
            <a:blip r:embed="rId4"/>
            <a:stretch>
              <a:fillRect l="0" t="0" r="0" b="0"/>
            </a:stretch>
          </a:blipFill>
        </p:spPr>
      </p:sp>
      <p:sp>
        <p:nvSpPr>
          <p:cNvPr name="TextBox 17" id="17"/>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13</a:t>
            </a:r>
          </a:p>
        </p:txBody>
      </p:sp>
      <p:sp>
        <p:nvSpPr>
          <p:cNvPr name="TextBox 18" id="18"/>
          <p:cNvSpPr txBox="true"/>
          <p:nvPr/>
        </p:nvSpPr>
        <p:spPr>
          <a:xfrm rot="0">
            <a:off x="2824297" y="675706"/>
            <a:ext cx="12639406" cy="1000411"/>
          </a:xfrm>
          <a:prstGeom prst="rect">
            <a:avLst/>
          </a:prstGeom>
        </p:spPr>
        <p:txBody>
          <a:bodyPr anchor="t" rtlCol="false" tIns="0" lIns="0" bIns="0" rIns="0">
            <a:spAutoFit/>
          </a:bodyPr>
          <a:lstStyle/>
          <a:p>
            <a:pPr algn="ctr">
              <a:lnSpc>
                <a:spcPts val="7861"/>
              </a:lnSpc>
            </a:pPr>
            <a:r>
              <a:rPr lang="en-US" sz="6551" b="true">
                <a:solidFill>
                  <a:srgbClr val="19204E"/>
                </a:solidFill>
                <a:latin typeface="League Spartan"/>
                <a:ea typeface="League Spartan"/>
                <a:cs typeface="League Spartan"/>
                <a:sym typeface="League Spartan"/>
              </a:rPr>
              <a:t>PLANIFICATION DES SPRINTS</a:t>
            </a:r>
          </a:p>
        </p:txBody>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4567641" y="2318625"/>
            <a:ext cx="9152718" cy="7496043"/>
          </a:xfrm>
          <a:custGeom>
            <a:avLst/>
            <a:gdLst/>
            <a:ahLst/>
            <a:cxnLst/>
            <a:rect r="r" b="b" t="t" l="l"/>
            <a:pathLst>
              <a:path h="7496043" w="9152718">
                <a:moveTo>
                  <a:pt x="0" y="0"/>
                </a:moveTo>
                <a:lnTo>
                  <a:pt x="9152718" y="0"/>
                </a:lnTo>
                <a:lnTo>
                  <a:pt x="9152718" y="7496043"/>
                </a:lnTo>
                <a:lnTo>
                  <a:pt x="0" y="7496043"/>
                </a:lnTo>
                <a:lnTo>
                  <a:pt x="0" y="0"/>
                </a:lnTo>
                <a:close/>
              </a:path>
            </a:pathLst>
          </a:custGeom>
          <a:blipFill>
            <a:blip r:embed="rId4"/>
            <a:stretch>
              <a:fillRect l="0" t="0" r="0" b="0"/>
            </a:stretch>
          </a:blipFill>
        </p:spPr>
      </p:sp>
      <p:sp>
        <p:nvSpPr>
          <p:cNvPr name="TextBox 17" id="17"/>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14</a:t>
            </a:r>
          </a:p>
        </p:txBody>
      </p:sp>
      <p:sp>
        <p:nvSpPr>
          <p:cNvPr name="TextBox 18" id="18"/>
          <p:cNvSpPr txBox="true"/>
          <p:nvPr/>
        </p:nvSpPr>
        <p:spPr>
          <a:xfrm rot="0">
            <a:off x="4005157" y="673286"/>
            <a:ext cx="10277686" cy="1000411"/>
          </a:xfrm>
          <a:prstGeom prst="rect">
            <a:avLst/>
          </a:prstGeom>
        </p:spPr>
        <p:txBody>
          <a:bodyPr anchor="t" rtlCol="false" tIns="0" lIns="0" bIns="0" rIns="0">
            <a:spAutoFit/>
          </a:bodyPr>
          <a:lstStyle/>
          <a:p>
            <a:pPr algn="ctr">
              <a:lnSpc>
                <a:spcPts val="7861"/>
              </a:lnSpc>
            </a:pPr>
            <a:r>
              <a:rPr lang="en-US" sz="6551" b="true">
                <a:solidFill>
                  <a:srgbClr val="19204E"/>
                </a:solidFill>
                <a:latin typeface="League Spartan"/>
                <a:ea typeface="League Spartan"/>
                <a:cs typeface="League Spartan"/>
                <a:sym typeface="League Spartan"/>
              </a:rPr>
              <a:t>UML</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5400000">
            <a:off x="-1465497" y="5011542"/>
            <a:ext cx="9986720" cy="564196"/>
          </a:xfrm>
          <a:prstGeom prst="rect">
            <a:avLst/>
          </a:prstGeom>
        </p:spPr>
        <p:txBody>
          <a:bodyPr anchor="t" rtlCol="false" tIns="0" lIns="0" bIns="0" rIns="0">
            <a:spAutoFit/>
          </a:bodyPr>
          <a:lstStyle/>
          <a:p>
            <a:pPr algn="ctr">
              <a:lnSpc>
                <a:spcPts val="4523"/>
              </a:lnSpc>
            </a:pPr>
            <a:r>
              <a:rPr lang="en-US" sz="3769" b="true">
                <a:solidFill>
                  <a:srgbClr val="19204E"/>
                </a:solidFill>
                <a:latin typeface="League Spartan"/>
                <a:ea typeface="League Spartan"/>
                <a:cs typeface="League Spartan"/>
                <a:sym typeface="League Spartan"/>
              </a:rPr>
              <a:t>DIAGRAMME DE CAS D’UTILISATION</a:t>
            </a:r>
          </a:p>
        </p:txBody>
      </p:sp>
      <p:sp>
        <p:nvSpPr>
          <p:cNvPr name="AutoShape 17" id="17"/>
          <p:cNvSpPr/>
          <p:nvPr/>
        </p:nvSpPr>
        <p:spPr>
          <a:xfrm flipH="true">
            <a:off x="3829011" y="685231"/>
            <a:ext cx="0" cy="9215192"/>
          </a:xfrm>
          <a:prstGeom prst="line">
            <a:avLst/>
          </a:prstGeom>
          <a:ln cap="flat" w="38100">
            <a:solidFill>
              <a:srgbClr val="19204E"/>
            </a:solidFill>
            <a:prstDash val="solid"/>
            <a:headEnd type="none" len="sm" w="sm"/>
            <a:tailEnd type="none" len="sm" w="sm"/>
          </a:ln>
        </p:spPr>
      </p:sp>
      <p:sp>
        <p:nvSpPr>
          <p:cNvPr name="Freeform 18" id="18"/>
          <p:cNvSpPr/>
          <p:nvPr/>
        </p:nvSpPr>
        <p:spPr>
          <a:xfrm flipH="false" flipV="false" rot="0">
            <a:off x="4411532" y="5304"/>
            <a:ext cx="10931960" cy="10576671"/>
          </a:xfrm>
          <a:custGeom>
            <a:avLst/>
            <a:gdLst/>
            <a:ahLst/>
            <a:cxnLst/>
            <a:rect r="r" b="b" t="t" l="l"/>
            <a:pathLst>
              <a:path h="10576671" w="10931960">
                <a:moveTo>
                  <a:pt x="0" y="0"/>
                </a:moveTo>
                <a:lnTo>
                  <a:pt x="10931960" y="0"/>
                </a:lnTo>
                <a:lnTo>
                  <a:pt x="10931960" y="10576672"/>
                </a:lnTo>
                <a:lnTo>
                  <a:pt x="0" y="10576672"/>
                </a:lnTo>
                <a:lnTo>
                  <a:pt x="0" y="0"/>
                </a:lnTo>
                <a:close/>
              </a:path>
            </a:pathLst>
          </a:custGeom>
          <a:blipFill>
            <a:blip r:embed="rId4"/>
            <a:stretch>
              <a:fillRect l="0" t="0" r="0" b="0"/>
            </a:stretch>
          </a:blipFill>
        </p:spPr>
      </p:sp>
      <p:sp>
        <p:nvSpPr>
          <p:cNvPr name="TextBox 19" id="19"/>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15</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5400000">
            <a:off x="-1465497" y="5011542"/>
            <a:ext cx="9986720" cy="564196"/>
          </a:xfrm>
          <a:prstGeom prst="rect">
            <a:avLst/>
          </a:prstGeom>
        </p:spPr>
        <p:txBody>
          <a:bodyPr anchor="t" rtlCol="false" tIns="0" lIns="0" bIns="0" rIns="0">
            <a:spAutoFit/>
          </a:bodyPr>
          <a:lstStyle/>
          <a:p>
            <a:pPr algn="ctr">
              <a:lnSpc>
                <a:spcPts val="4523"/>
              </a:lnSpc>
            </a:pPr>
            <a:r>
              <a:rPr lang="en-US" sz="3769" b="true">
                <a:solidFill>
                  <a:srgbClr val="19204E"/>
                </a:solidFill>
                <a:latin typeface="League Spartan"/>
                <a:ea typeface="League Spartan"/>
                <a:cs typeface="League Spartan"/>
                <a:sym typeface="League Spartan"/>
              </a:rPr>
              <a:t>DIAGRAMME DE CLASSE</a:t>
            </a:r>
          </a:p>
        </p:txBody>
      </p:sp>
      <p:sp>
        <p:nvSpPr>
          <p:cNvPr name="AutoShape 17" id="17"/>
          <p:cNvSpPr/>
          <p:nvPr/>
        </p:nvSpPr>
        <p:spPr>
          <a:xfrm>
            <a:off x="3809961" y="2252006"/>
            <a:ext cx="0" cy="6013380"/>
          </a:xfrm>
          <a:prstGeom prst="line">
            <a:avLst/>
          </a:prstGeom>
          <a:ln cap="flat" w="38100">
            <a:solidFill>
              <a:srgbClr val="19204E"/>
            </a:solidFill>
            <a:prstDash val="solid"/>
            <a:headEnd type="none" len="sm" w="sm"/>
            <a:tailEnd type="none" len="sm" w="sm"/>
          </a:ln>
        </p:spPr>
      </p:sp>
      <p:sp>
        <p:nvSpPr>
          <p:cNvPr name="Freeform 18" id="18"/>
          <p:cNvSpPr/>
          <p:nvPr/>
        </p:nvSpPr>
        <p:spPr>
          <a:xfrm flipH="false" flipV="false" rot="0">
            <a:off x="4649475" y="613323"/>
            <a:ext cx="10456074" cy="9201345"/>
          </a:xfrm>
          <a:custGeom>
            <a:avLst/>
            <a:gdLst/>
            <a:ahLst/>
            <a:cxnLst/>
            <a:rect r="r" b="b" t="t" l="l"/>
            <a:pathLst>
              <a:path h="9201345" w="10456074">
                <a:moveTo>
                  <a:pt x="0" y="0"/>
                </a:moveTo>
                <a:lnTo>
                  <a:pt x="10456074" y="0"/>
                </a:lnTo>
                <a:lnTo>
                  <a:pt x="10456074" y="9201345"/>
                </a:lnTo>
                <a:lnTo>
                  <a:pt x="0" y="9201345"/>
                </a:lnTo>
                <a:lnTo>
                  <a:pt x="0" y="0"/>
                </a:lnTo>
                <a:close/>
              </a:path>
            </a:pathLst>
          </a:custGeom>
          <a:blipFill>
            <a:blip r:embed="rId4"/>
            <a:stretch>
              <a:fillRect l="0" t="0" r="0" b="0"/>
            </a:stretch>
          </a:blipFill>
        </p:spPr>
      </p:sp>
      <p:sp>
        <p:nvSpPr>
          <p:cNvPr name="TextBox 19" id="19"/>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16</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64161" y="9467650"/>
            <a:ext cx="540491" cy="626688"/>
            <a:chOff x="0" y="0"/>
            <a:chExt cx="701005" cy="812800"/>
          </a:xfrm>
        </p:grpSpPr>
        <p:sp>
          <p:nvSpPr>
            <p:cNvPr name="Freeform 3" id="3"/>
            <p:cNvSpPr/>
            <p:nvPr/>
          </p:nvSpPr>
          <p:spPr>
            <a:xfrm flipH="false" flipV="false" rot="0">
              <a:off x="0" y="0"/>
              <a:ext cx="701005" cy="812800"/>
            </a:xfrm>
            <a:custGeom>
              <a:avLst/>
              <a:gdLst/>
              <a:ahLst/>
              <a:cxnLst/>
              <a:rect r="r" b="b" t="t" l="l"/>
              <a:pathLst>
                <a:path h="812800" w="701005">
                  <a:moveTo>
                    <a:pt x="350502" y="0"/>
                  </a:moveTo>
                  <a:lnTo>
                    <a:pt x="701005" y="203200"/>
                  </a:lnTo>
                  <a:lnTo>
                    <a:pt x="701005" y="609600"/>
                  </a:lnTo>
                  <a:lnTo>
                    <a:pt x="350502" y="812800"/>
                  </a:lnTo>
                  <a:lnTo>
                    <a:pt x="0" y="609600"/>
                  </a:lnTo>
                  <a:lnTo>
                    <a:pt x="0" y="203200"/>
                  </a:lnTo>
                  <a:lnTo>
                    <a:pt x="350502" y="0"/>
                  </a:lnTo>
                  <a:close/>
                </a:path>
              </a:pathLst>
            </a:custGeom>
            <a:solidFill>
              <a:srgbClr val="19204E"/>
            </a:solidFill>
          </p:spPr>
        </p:sp>
        <p:sp>
          <p:nvSpPr>
            <p:cNvPr name="TextBox 4" id="4"/>
            <p:cNvSpPr txBox="true"/>
            <p:nvPr/>
          </p:nvSpPr>
          <p:spPr>
            <a:xfrm>
              <a:off x="0" y="101600"/>
              <a:ext cx="701005" cy="571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6" id="6"/>
          <p:cNvGrpSpPr/>
          <p:nvPr/>
        </p:nvGrpSpPr>
        <p:grpSpPr>
          <a:xfrm rot="-5400000">
            <a:off x="17321546" y="9215104"/>
            <a:ext cx="1585879" cy="1672271"/>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56877" y="279309"/>
            <a:ext cx="769902" cy="811843"/>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278106" y="864911"/>
            <a:ext cx="594312" cy="626688"/>
            <a:chOff x="0" y="0"/>
            <a:chExt cx="770809" cy="812800"/>
          </a:xfrm>
        </p:grpSpPr>
        <p:sp>
          <p:nvSpPr>
            <p:cNvPr name="Freeform 13" id="1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4" id="1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898147" y="-931396"/>
            <a:ext cx="1523241" cy="1710014"/>
            <a:chOff x="0" y="0"/>
            <a:chExt cx="765266" cy="859100"/>
          </a:xfrm>
        </p:grpSpPr>
        <p:sp>
          <p:nvSpPr>
            <p:cNvPr name="Freeform 16" id="16"/>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7" id="17"/>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8278599">
            <a:off x="11638362" y="6087708"/>
            <a:ext cx="7315200" cy="3657600"/>
          </a:xfrm>
          <a:custGeom>
            <a:avLst/>
            <a:gdLst/>
            <a:ahLst/>
            <a:cxnLst/>
            <a:rect r="r" b="b" t="t" l="l"/>
            <a:pathLst>
              <a:path h="3657600" w="7315200">
                <a:moveTo>
                  <a:pt x="0" y="0"/>
                </a:moveTo>
                <a:lnTo>
                  <a:pt x="7315200" y="0"/>
                </a:lnTo>
                <a:lnTo>
                  <a:pt x="7315200" y="3657600"/>
                </a:lnTo>
                <a:lnTo>
                  <a:pt x="0" y="36576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0507351" y="1212314"/>
            <a:ext cx="7315319" cy="731531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2285" t="0" r="-32285" b="0"/>
              </a:stretch>
            </a:blipFill>
            <a:ln w="38100" cap="sq">
              <a:solidFill>
                <a:srgbClr val="19204E"/>
              </a:solidFill>
              <a:prstDash val="solid"/>
              <a:miter/>
            </a:ln>
          </p:spPr>
        </p:sp>
      </p:grpSp>
      <p:sp>
        <p:nvSpPr>
          <p:cNvPr name="TextBox 21" id="21"/>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17</a:t>
            </a:r>
          </a:p>
        </p:txBody>
      </p:sp>
      <p:sp>
        <p:nvSpPr>
          <p:cNvPr name="TextBox 22" id="22"/>
          <p:cNvSpPr txBox="true"/>
          <p:nvPr/>
        </p:nvSpPr>
        <p:spPr>
          <a:xfrm rot="0">
            <a:off x="1028700" y="4373253"/>
            <a:ext cx="8536564" cy="1436997"/>
          </a:xfrm>
          <a:prstGeom prst="rect">
            <a:avLst/>
          </a:prstGeom>
        </p:spPr>
        <p:txBody>
          <a:bodyPr anchor="t" rtlCol="false" tIns="0" lIns="0" bIns="0" rIns="0">
            <a:spAutoFit/>
          </a:bodyPr>
          <a:lstStyle/>
          <a:p>
            <a:pPr algn="ctr">
              <a:lnSpc>
                <a:spcPts val="11317"/>
              </a:lnSpc>
            </a:pPr>
            <a:r>
              <a:rPr lang="en-US" sz="9431" b="true">
                <a:solidFill>
                  <a:srgbClr val="19204E"/>
                </a:solidFill>
                <a:latin typeface="League Spartan"/>
                <a:ea typeface="League Spartan"/>
                <a:cs typeface="League Spartan"/>
                <a:sym typeface="League Spartan"/>
              </a:rPr>
              <a:t>RÉALISATION </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15321320" y="7432176"/>
            <a:ext cx="1411750" cy="534438"/>
            <a:chOff x="0" y="0"/>
            <a:chExt cx="345465" cy="130781"/>
          </a:xfrm>
        </p:grpSpPr>
        <p:sp>
          <p:nvSpPr>
            <p:cNvPr name="Freeform 17" id="17"/>
            <p:cNvSpPr/>
            <p:nvPr/>
          </p:nvSpPr>
          <p:spPr>
            <a:xfrm flipH="false" flipV="false" rot="0">
              <a:off x="0" y="0"/>
              <a:ext cx="345465" cy="130781"/>
            </a:xfrm>
            <a:custGeom>
              <a:avLst/>
              <a:gdLst/>
              <a:ahLst/>
              <a:cxnLst/>
              <a:rect r="r" b="b" t="t" l="l"/>
              <a:pathLst>
                <a:path h="130781" w="345465">
                  <a:moveTo>
                    <a:pt x="0" y="0"/>
                  </a:moveTo>
                  <a:lnTo>
                    <a:pt x="345465" y="0"/>
                  </a:lnTo>
                  <a:lnTo>
                    <a:pt x="345465" y="130781"/>
                  </a:lnTo>
                  <a:lnTo>
                    <a:pt x="0" y="130781"/>
                  </a:lnTo>
                  <a:close/>
                </a:path>
              </a:pathLst>
            </a:custGeom>
            <a:solidFill>
              <a:srgbClr val="FFFFFF"/>
            </a:solidFill>
          </p:spPr>
        </p:sp>
        <p:sp>
          <p:nvSpPr>
            <p:cNvPr name="TextBox 18" id="18"/>
            <p:cNvSpPr txBox="true"/>
            <p:nvPr/>
          </p:nvSpPr>
          <p:spPr>
            <a:xfrm>
              <a:off x="0" y="-38100"/>
              <a:ext cx="345465" cy="168881"/>
            </a:xfrm>
            <a:prstGeom prst="rect">
              <a:avLst/>
            </a:prstGeom>
          </p:spPr>
          <p:txBody>
            <a:bodyPr anchor="ctr" rtlCol="false" tIns="54675" lIns="54675" bIns="54675" rIns="54675"/>
            <a:lstStyle/>
            <a:p>
              <a:pPr algn="ctr">
                <a:lnSpc>
                  <a:spcPts val="2659"/>
                </a:lnSpc>
              </a:pPr>
            </a:p>
          </p:txBody>
        </p:sp>
      </p:grpSp>
      <p:sp>
        <p:nvSpPr>
          <p:cNvPr name="Freeform 19" id="19"/>
          <p:cNvSpPr/>
          <p:nvPr/>
        </p:nvSpPr>
        <p:spPr>
          <a:xfrm flipH="false" flipV="false" rot="0">
            <a:off x="2882083" y="2951553"/>
            <a:ext cx="13913205" cy="5975033"/>
          </a:xfrm>
          <a:custGeom>
            <a:avLst/>
            <a:gdLst/>
            <a:ahLst/>
            <a:cxnLst/>
            <a:rect r="r" b="b" t="t" l="l"/>
            <a:pathLst>
              <a:path h="5975033" w="13913205">
                <a:moveTo>
                  <a:pt x="0" y="0"/>
                </a:moveTo>
                <a:lnTo>
                  <a:pt x="13913205" y="0"/>
                </a:lnTo>
                <a:lnTo>
                  <a:pt x="13913205" y="5975032"/>
                </a:lnTo>
                <a:lnTo>
                  <a:pt x="0" y="5975032"/>
                </a:lnTo>
                <a:lnTo>
                  <a:pt x="0" y="0"/>
                </a:lnTo>
                <a:close/>
              </a:path>
            </a:pathLst>
          </a:custGeom>
          <a:blipFill>
            <a:blip r:embed="rId4"/>
            <a:stretch>
              <a:fillRect l="0" t="-29097" r="0" b="0"/>
            </a:stretch>
          </a:blipFill>
        </p:spPr>
      </p:sp>
      <p:sp>
        <p:nvSpPr>
          <p:cNvPr name="TextBox 20" id="20"/>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18</a:t>
            </a:r>
          </a:p>
        </p:txBody>
      </p:sp>
      <p:sp>
        <p:nvSpPr>
          <p:cNvPr name="TextBox 21" id="21"/>
          <p:cNvSpPr txBox="true"/>
          <p:nvPr/>
        </p:nvSpPr>
        <p:spPr>
          <a:xfrm rot="0">
            <a:off x="2495724" y="692479"/>
            <a:ext cx="14685922" cy="962025"/>
          </a:xfrm>
          <a:prstGeom prst="rect">
            <a:avLst/>
          </a:prstGeom>
        </p:spPr>
        <p:txBody>
          <a:bodyPr anchor="t" rtlCol="false" tIns="0" lIns="0" bIns="0" rIns="0">
            <a:spAutoFit/>
          </a:bodyPr>
          <a:lstStyle/>
          <a:p>
            <a:pPr algn="ctr">
              <a:lnSpc>
                <a:spcPts val="7501"/>
              </a:lnSpc>
            </a:pPr>
            <a:r>
              <a:rPr lang="en-US" sz="6251" b="true">
                <a:solidFill>
                  <a:srgbClr val="19204E"/>
                </a:solidFill>
                <a:latin typeface="League Spartan"/>
                <a:ea typeface="League Spartan"/>
                <a:cs typeface="League Spartan"/>
                <a:sym typeface="League Spartan"/>
              </a:rPr>
              <a:t>ARCHITECTURE DE L’APPLICATION</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9498007" y="2206685"/>
            <a:ext cx="3783654" cy="3447471"/>
            <a:chOff x="0" y="0"/>
            <a:chExt cx="5044872" cy="4596628"/>
          </a:xfrm>
        </p:grpSpPr>
        <p:sp>
          <p:nvSpPr>
            <p:cNvPr name="Freeform 17" id="17"/>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4"/>
              <a:stretch>
                <a:fillRect l="-22891" t="0" r="-22891" b="0"/>
              </a:stretch>
            </a:blipFill>
            <a:ln w="19050" cap="sq">
              <a:solidFill>
                <a:srgbClr val="19204E"/>
              </a:solidFill>
              <a:prstDash val="solid"/>
              <a:miter/>
            </a:ln>
          </p:spPr>
        </p:sp>
      </p:grpSp>
      <p:grpSp>
        <p:nvGrpSpPr>
          <p:cNvPr name="Group 18" id="18"/>
          <p:cNvGrpSpPr/>
          <p:nvPr/>
        </p:nvGrpSpPr>
        <p:grpSpPr>
          <a:xfrm rot="0">
            <a:off x="5006339" y="2206685"/>
            <a:ext cx="3783654" cy="3447471"/>
            <a:chOff x="0" y="0"/>
            <a:chExt cx="5044872" cy="4596628"/>
          </a:xfrm>
        </p:grpSpPr>
        <p:sp>
          <p:nvSpPr>
            <p:cNvPr name="Freeform 19" id="19"/>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5"/>
              <a:stretch>
                <a:fillRect l="-11772" t="0" r="-11772" b="0"/>
              </a:stretch>
            </a:blipFill>
            <a:ln w="19050" cap="sq">
              <a:solidFill>
                <a:srgbClr val="19204E"/>
              </a:solidFill>
              <a:prstDash val="solid"/>
              <a:miter/>
            </a:ln>
          </p:spPr>
        </p:sp>
      </p:grpSp>
      <p:grpSp>
        <p:nvGrpSpPr>
          <p:cNvPr name="Group 20" id="20"/>
          <p:cNvGrpSpPr/>
          <p:nvPr/>
        </p:nvGrpSpPr>
        <p:grpSpPr>
          <a:xfrm rot="0">
            <a:off x="9498007" y="5810829"/>
            <a:ext cx="3783654" cy="3447471"/>
            <a:chOff x="0" y="0"/>
            <a:chExt cx="5044872" cy="4596628"/>
          </a:xfrm>
        </p:grpSpPr>
        <p:sp>
          <p:nvSpPr>
            <p:cNvPr name="Freeform 21" id="21"/>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6"/>
              <a:stretch>
                <a:fillRect l="-87377" t="0" r="-87377" b="0"/>
              </a:stretch>
            </a:blipFill>
            <a:ln w="19050" cap="sq">
              <a:solidFill>
                <a:srgbClr val="19204E"/>
              </a:solidFill>
              <a:prstDash val="solid"/>
              <a:miter/>
            </a:ln>
          </p:spPr>
        </p:sp>
      </p:grpSp>
      <p:grpSp>
        <p:nvGrpSpPr>
          <p:cNvPr name="Group 22" id="22"/>
          <p:cNvGrpSpPr/>
          <p:nvPr/>
        </p:nvGrpSpPr>
        <p:grpSpPr>
          <a:xfrm rot="0">
            <a:off x="5006339" y="5810829"/>
            <a:ext cx="3783654" cy="3447471"/>
            <a:chOff x="0" y="0"/>
            <a:chExt cx="5044872" cy="4596628"/>
          </a:xfrm>
        </p:grpSpPr>
        <p:sp>
          <p:nvSpPr>
            <p:cNvPr name="Freeform 23" id="23"/>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7"/>
              <a:stretch>
                <a:fillRect l="-16024" t="0" r="-16024" b="0"/>
              </a:stretch>
            </a:blipFill>
            <a:ln w="19050" cap="sq">
              <a:solidFill>
                <a:srgbClr val="19204E"/>
              </a:solidFill>
              <a:prstDash val="solid"/>
              <a:miter/>
            </a:ln>
          </p:spPr>
        </p:sp>
      </p:grpSp>
      <p:sp>
        <p:nvSpPr>
          <p:cNvPr name="TextBox 24" id="24"/>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19</a:t>
            </a:r>
          </a:p>
        </p:txBody>
      </p:sp>
      <p:sp>
        <p:nvSpPr>
          <p:cNvPr name="TextBox 25" id="25"/>
          <p:cNvSpPr txBox="true"/>
          <p:nvPr/>
        </p:nvSpPr>
        <p:spPr>
          <a:xfrm rot="0">
            <a:off x="1801039" y="675706"/>
            <a:ext cx="14685922" cy="962025"/>
          </a:xfrm>
          <a:prstGeom prst="rect">
            <a:avLst/>
          </a:prstGeom>
        </p:spPr>
        <p:txBody>
          <a:bodyPr anchor="t" rtlCol="false" tIns="0" lIns="0" bIns="0" rIns="0">
            <a:spAutoFit/>
          </a:bodyPr>
          <a:lstStyle/>
          <a:p>
            <a:pPr algn="ctr">
              <a:lnSpc>
                <a:spcPts val="7501"/>
              </a:lnSpc>
            </a:pPr>
            <a:r>
              <a:rPr lang="en-US" sz="6251" b="true">
                <a:solidFill>
                  <a:srgbClr val="19204E"/>
                </a:solidFill>
                <a:latin typeface="League Spartan"/>
                <a:ea typeface="League Spartan"/>
                <a:cs typeface="League Spartan"/>
                <a:sym typeface="League Spartan"/>
              </a:rPr>
              <a:t>OUTILS UTILISÉS</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417690" y="4576025"/>
            <a:ext cx="620576" cy="62057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sp>
        <p:sp>
          <p:nvSpPr>
            <p:cNvPr name="TextBox 4" id="4"/>
            <p:cNvSpPr txBox="true"/>
            <p:nvPr/>
          </p:nvSpPr>
          <p:spPr>
            <a:xfrm>
              <a:off x="76200" y="66675"/>
              <a:ext cx="660400" cy="669925"/>
            </a:xfrm>
            <a:prstGeom prst="rect">
              <a:avLst/>
            </a:prstGeom>
          </p:spPr>
          <p:txBody>
            <a:bodyPr anchor="ctr" rtlCol="false" tIns="50800" lIns="50800" bIns="50800" rIns="50800"/>
            <a:lstStyle/>
            <a:p>
              <a:pPr algn="ctr">
                <a:lnSpc>
                  <a:spcPts val="140"/>
                </a:lnSpc>
              </a:pPr>
            </a:p>
          </p:txBody>
        </p:sp>
      </p:grpSp>
      <p:grpSp>
        <p:nvGrpSpPr>
          <p:cNvPr name="Group 5" id="5"/>
          <p:cNvGrpSpPr/>
          <p:nvPr/>
        </p:nvGrpSpPr>
        <p:grpSpPr>
          <a:xfrm rot="0">
            <a:off x="4417690" y="5540007"/>
            <a:ext cx="620576" cy="62057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505"/>
            </a:solidFill>
          </p:spPr>
        </p:sp>
        <p:sp>
          <p:nvSpPr>
            <p:cNvPr name="TextBox 7" id="7"/>
            <p:cNvSpPr txBox="true"/>
            <p:nvPr/>
          </p:nvSpPr>
          <p:spPr>
            <a:xfrm>
              <a:off x="76200" y="66675"/>
              <a:ext cx="660400" cy="669925"/>
            </a:xfrm>
            <a:prstGeom prst="rect">
              <a:avLst/>
            </a:prstGeom>
          </p:spPr>
          <p:txBody>
            <a:bodyPr anchor="ctr" rtlCol="false" tIns="50800" lIns="50800" bIns="50800" rIns="50800"/>
            <a:lstStyle/>
            <a:p>
              <a:pPr algn="ctr">
                <a:lnSpc>
                  <a:spcPts val="140"/>
                </a:lnSpc>
              </a:pPr>
            </a:p>
          </p:txBody>
        </p:sp>
      </p:grpSp>
      <p:sp>
        <p:nvSpPr>
          <p:cNvPr name="TextBox 8" id="8"/>
          <p:cNvSpPr txBox="true"/>
          <p:nvPr/>
        </p:nvSpPr>
        <p:spPr>
          <a:xfrm rot="0">
            <a:off x="5538217" y="4544490"/>
            <a:ext cx="8332093" cy="663415"/>
          </a:xfrm>
          <a:prstGeom prst="rect">
            <a:avLst/>
          </a:prstGeom>
        </p:spPr>
        <p:txBody>
          <a:bodyPr anchor="t" rtlCol="false" tIns="0" lIns="0" bIns="0" rIns="0">
            <a:spAutoFit/>
          </a:bodyPr>
          <a:lstStyle/>
          <a:p>
            <a:pPr algn="l">
              <a:lnSpc>
                <a:spcPts val="5433"/>
              </a:lnSpc>
            </a:pPr>
            <a:r>
              <a:rPr lang="en-US" sz="3881">
                <a:solidFill>
                  <a:srgbClr val="000000"/>
                </a:solidFill>
                <a:latin typeface="Decalotype"/>
                <a:ea typeface="Decalotype"/>
                <a:cs typeface="Decalotype"/>
                <a:sym typeface="Decalotype"/>
              </a:rPr>
              <a:t>ANALYSES ET SPECIFICATIONS DES BESOINS</a:t>
            </a:r>
          </a:p>
        </p:txBody>
      </p:sp>
      <p:sp>
        <p:nvSpPr>
          <p:cNvPr name="TextBox 9" id="9"/>
          <p:cNvSpPr txBox="true"/>
          <p:nvPr/>
        </p:nvSpPr>
        <p:spPr>
          <a:xfrm rot="0">
            <a:off x="5538217" y="5508472"/>
            <a:ext cx="8332093" cy="663415"/>
          </a:xfrm>
          <a:prstGeom prst="rect">
            <a:avLst/>
          </a:prstGeom>
        </p:spPr>
        <p:txBody>
          <a:bodyPr anchor="t" rtlCol="false" tIns="0" lIns="0" bIns="0" rIns="0">
            <a:spAutoFit/>
          </a:bodyPr>
          <a:lstStyle/>
          <a:p>
            <a:pPr algn="l">
              <a:lnSpc>
                <a:spcPts val="5433"/>
              </a:lnSpc>
            </a:pPr>
            <a:r>
              <a:rPr lang="en-US" sz="3881">
                <a:solidFill>
                  <a:srgbClr val="000000"/>
                </a:solidFill>
                <a:latin typeface="Decalotype"/>
                <a:ea typeface="Decalotype"/>
                <a:cs typeface="Decalotype"/>
                <a:sym typeface="Decalotype"/>
              </a:rPr>
              <a:t>CONCEPTION</a:t>
            </a:r>
          </a:p>
        </p:txBody>
      </p:sp>
      <p:grpSp>
        <p:nvGrpSpPr>
          <p:cNvPr name="Group 10" id="10"/>
          <p:cNvGrpSpPr/>
          <p:nvPr/>
        </p:nvGrpSpPr>
        <p:grpSpPr>
          <a:xfrm rot="-5400000">
            <a:off x="16565077" y="447655"/>
            <a:ext cx="625142" cy="701794"/>
            <a:chOff x="0" y="0"/>
            <a:chExt cx="765266" cy="859100"/>
          </a:xfrm>
        </p:grpSpPr>
        <p:sp>
          <p:nvSpPr>
            <p:cNvPr name="Freeform 11" id="11"/>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2" id="12"/>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5400000">
            <a:off x="237827" y="279309"/>
            <a:ext cx="769902" cy="811843"/>
            <a:chOff x="0" y="0"/>
            <a:chExt cx="770809" cy="812800"/>
          </a:xfrm>
        </p:grpSpPr>
        <p:sp>
          <p:nvSpPr>
            <p:cNvPr name="Freeform 14" id="1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15" id="1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297156" y="864911"/>
            <a:ext cx="594312" cy="626688"/>
            <a:chOff x="0" y="0"/>
            <a:chExt cx="770809" cy="812800"/>
          </a:xfrm>
        </p:grpSpPr>
        <p:sp>
          <p:nvSpPr>
            <p:cNvPr name="Freeform 17" id="1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8" id="1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3556856" y="999858"/>
            <a:ext cx="11174287" cy="910550"/>
          </a:xfrm>
          <a:prstGeom prst="rect">
            <a:avLst/>
          </a:prstGeom>
        </p:spPr>
        <p:txBody>
          <a:bodyPr anchor="t" rtlCol="false" tIns="0" lIns="0" bIns="0" rIns="0">
            <a:spAutoFit/>
          </a:bodyPr>
          <a:lstStyle/>
          <a:p>
            <a:pPr algn="l">
              <a:lnSpc>
                <a:spcPts val="7222"/>
              </a:lnSpc>
            </a:pPr>
            <a:r>
              <a:rPr lang="en-US" sz="6018" b="true">
                <a:solidFill>
                  <a:srgbClr val="19204E"/>
                </a:solidFill>
                <a:latin typeface="League Spartan"/>
                <a:ea typeface="League Spartan"/>
                <a:cs typeface="League Spartan"/>
                <a:sym typeface="League Spartan"/>
              </a:rPr>
              <a:t>PLAN DE LA PRÉSENTATION</a:t>
            </a:r>
          </a:p>
        </p:txBody>
      </p:sp>
      <p:grpSp>
        <p:nvGrpSpPr>
          <p:cNvPr name="Group 20" id="20"/>
          <p:cNvGrpSpPr/>
          <p:nvPr/>
        </p:nvGrpSpPr>
        <p:grpSpPr>
          <a:xfrm rot="-5400000">
            <a:off x="17321549" y="-728924"/>
            <a:ext cx="1517017" cy="1703027"/>
            <a:chOff x="0" y="0"/>
            <a:chExt cx="765266" cy="859100"/>
          </a:xfrm>
        </p:grpSpPr>
        <p:sp>
          <p:nvSpPr>
            <p:cNvPr name="Freeform 21" id="21"/>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22" id="22"/>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5400000">
            <a:off x="879097" y="-931396"/>
            <a:ext cx="1523241" cy="1710014"/>
            <a:chOff x="0" y="0"/>
            <a:chExt cx="765266" cy="859100"/>
          </a:xfrm>
        </p:grpSpPr>
        <p:sp>
          <p:nvSpPr>
            <p:cNvPr name="Freeform 24" id="24"/>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25" id="25"/>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5400000">
            <a:off x="17334923" y="1054203"/>
            <a:ext cx="586654" cy="618613"/>
            <a:chOff x="0" y="0"/>
            <a:chExt cx="770809" cy="812800"/>
          </a:xfrm>
        </p:grpSpPr>
        <p:sp>
          <p:nvSpPr>
            <p:cNvPr name="Freeform 27" id="2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28" id="2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5400000">
            <a:off x="17271740" y="9363050"/>
            <a:ext cx="1585879" cy="1672271"/>
            <a:chOff x="0" y="0"/>
            <a:chExt cx="770809" cy="812800"/>
          </a:xfrm>
        </p:grpSpPr>
        <p:sp>
          <p:nvSpPr>
            <p:cNvPr name="Freeform 30" id="3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31" id="3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sp>
        <p:nvSpPr>
          <p:cNvPr name="TextBox 32" id="32"/>
          <p:cNvSpPr txBox="true"/>
          <p:nvPr/>
        </p:nvSpPr>
        <p:spPr>
          <a:xfrm rot="0">
            <a:off x="17628250" y="9569266"/>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2</a:t>
            </a:r>
          </a:p>
        </p:txBody>
      </p:sp>
      <p:sp>
        <p:nvSpPr>
          <p:cNvPr name="TextBox 33" id="33"/>
          <p:cNvSpPr txBox="true"/>
          <p:nvPr/>
        </p:nvSpPr>
        <p:spPr>
          <a:xfrm rot="0">
            <a:off x="4620196" y="4564092"/>
            <a:ext cx="215564" cy="577768"/>
          </a:xfrm>
          <a:prstGeom prst="rect">
            <a:avLst/>
          </a:prstGeom>
        </p:spPr>
        <p:txBody>
          <a:bodyPr anchor="t" rtlCol="false" tIns="0" lIns="0" bIns="0" rIns="0">
            <a:spAutoFit/>
          </a:bodyPr>
          <a:lstStyle/>
          <a:p>
            <a:pPr algn="ctr">
              <a:lnSpc>
                <a:spcPts val="4768"/>
              </a:lnSpc>
              <a:spcBef>
                <a:spcPct val="0"/>
              </a:spcBef>
            </a:pPr>
            <a:r>
              <a:rPr lang="en-US" sz="3405">
                <a:solidFill>
                  <a:srgbClr val="FDFBFB"/>
                </a:solidFill>
                <a:latin typeface="Montserrat Classic"/>
                <a:ea typeface="Montserrat Classic"/>
                <a:cs typeface="Montserrat Classic"/>
                <a:sym typeface="Montserrat Classic"/>
              </a:rPr>
              <a:t>&gt;</a:t>
            </a:r>
          </a:p>
        </p:txBody>
      </p:sp>
      <p:sp>
        <p:nvSpPr>
          <p:cNvPr name="TextBox 34" id="34"/>
          <p:cNvSpPr txBox="true"/>
          <p:nvPr/>
        </p:nvSpPr>
        <p:spPr>
          <a:xfrm rot="0">
            <a:off x="4620196" y="5528073"/>
            <a:ext cx="215564" cy="577768"/>
          </a:xfrm>
          <a:prstGeom prst="rect">
            <a:avLst/>
          </a:prstGeom>
        </p:spPr>
        <p:txBody>
          <a:bodyPr anchor="t" rtlCol="false" tIns="0" lIns="0" bIns="0" rIns="0">
            <a:spAutoFit/>
          </a:bodyPr>
          <a:lstStyle/>
          <a:p>
            <a:pPr algn="ctr">
              <a:lnSpc>
                <a:spcPts val="4768"/>
              </a:lnSpc>
              <a:spcBef>
                <a:spcPct val="0"/>
              </a:spcBef>
            </a:pPr>
            <a:r>
              <a:rPr lang="en-US" sz="3405">
                <a:solidFill>
                  <a:srgbClr val="FDFBFB"/>
                </a:solidFill>
                <a:latin typeface="Montserrat Classic"/>
                <a:ea typeface="Montserrat Classic"/>
                <a:cs typeface="Montserrat Classic"/>
                <a:sym typeface="Montserrat Classic"/>
              </a:rPr>
              <a:t>&gt;</a:t>
            </a:r>
          </a:p>
        </p:txBody>
      </p:sp>
      <p:sp>
        <p:nvSpPr>
          <p:cNvPr name="TextBox 35" id="35"/>
          <p:cNvSpPr txBox="true"/>
          <p:nvPr/>
        </p:nvSpPr>
        <p:spPr>
          <a:xfrm rot="0">
            <a:off x="5538217" y="3628953"/>
            <a:ext cx="3668119" cy="663415"/>
          </a:xfrm>
          <a:prstGeom prst="rect">
            <a:avLst/>
          </a:prstGeom>
        </p:spPr>
        <p:txBody>
          <a:bodyPr anchor="t" rtlCol="false" tIns="0" lIns="0" bIns="0" rIns="0">
            <a:spAutoFit/>
          </a:bodyPr>
          <a:lstStyle/>
          <a:p>
            <a:pPr algn="l">
              <a:lnSpc>
                <a:spcPts val="5433"/>
              </a:lnSpc>
            </a:pPr>
            <a:r>
              <a:rPr lang="en-US" sz="3881">
                <a:solidFill>
                  <a:srgbClr val="000000"/>
                </a:solidFill>
                <a:latin typeface="Decalotype"/>
                <a:ea typeface="Decalotype"/>
                <a:cs typeface="Decalotype"/>
                <a:sym typeface="Decalotype"/>
              </a:rPr>
              <a:t>CADRE DE PROJET</a:t>
            </a:r>
          </a:p>
        </p:txBody>
      </p:sp>
      <p:grpSp>
        <p:nvGrpSpPr>
          <p:cNvPr name="Group 36" id="36"/>
          <p:cNvGrpSpPr/>
          <p:nvPr/>
        </p:nvGrpSpPr>
        <p:grpSpPr>
          <a:xfrm rot="0">
            <a:off x="4466875" y="3687711"/>
            <a:ext cx="620576" cy="62057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204E"/>
            </a:solidFill>
          </p:spPr>
        </p:sp>
        <p:sp>
          <p:nvSpPr>
            <p:cNvPr name="TextBox 38" id="38"/>
            <p:cNvSpPr txBox="true"/>
            <p:nvPr/>
          </p:nvSpPr>
          <p:spPr>
            <a:xfrm>
              <a:off x="76200" y="66675"/>
              <a:ext cx="660400" cy="669925"/>
            </a:xfrm>
            <a:prstGeom prst="rect">
              <a:avLst/>
            </a:prstGeom>
          </p:spPr>
          <p:txBody>
            <a:bodyPr anchor="ctr" rtlCol="false" tIns="50800" lIns="50800" bIns="50800" rIns="50800"/>
            <a:lstStyle/>
            <a:p>
              <a:pPr algn="ctr">
                <a:lnSpc>
                  <a:spcPts val="140"/>
                </a:lnSpc>
              </a:pPr>
            </a:p>
          </p:txBody>
        </p:sp>
      </p:grpSp>
      <p:sp>
        <p:nvSpPr>
          <p:cNvPr name="TextBox 39" id="39"/>
          <p:cNvSpPr txBox="true"/>
          <p:nvPr/>
        </p:nvSpPr>
        <p:spPr>
          <a:xfrm rot="0">
            <a:off x="4669381" y="3621036"/>
            <a:ext cx="215564" cy="577768"/>
          </a:xfrm>
          <a:prstGeom prst="rect">
            <a:avLst/>
          </a:prstGeom>
        </p:spPr>
        <p:txBody>
          <a:bodyPr anchor="t" rtlCol="false" tIns="0" lIns="0" bIns="0" rIns="0">
            <a:spAutoFit/>
          </a:bodyPr>
          <a:lstStyle/>
          <a:p>
            <a:pPr algn="ctr">
              <a:lnSpc>
                <a:spcPts val="4768"/>
              </a:lnSpc>
              <a:spcBef>
                <a:spcPct val="0"/>
              </a:spcBef>
            </a:pPr>
            <a:r>
              <a:rPr lang="en-US" sz="3405">
                <a:solidFill>
                  <a:srgbClr val="FDFBFB"/>
                </a:solidFill>
                <a:latin typeface="Montserrat Classic"/>
                <a:ea typeface="Montserrat Classic"/>
                <a:cs typeface="Montserrat Classic"/>
                <a:sym typeface="Montserrat Classic"/>
              </a:rPr>
              <a:t>&gt;</a:t>
            </a:r>
          </a:p>
        </p:txBody>
      </p:sp>
      <p:grpSp>
        <p:nvGrpSpPr>
          <p:cNvPr name="Group 40" id="40"/>
          <p:cNvGrpSpPr/>
          <p:nvPr/>
        </p:nvGrpSpPr>
        <p:grpSpPr>
          <a:xfrm rot="0">
            <a:off x="4464830" y="2800435"/>
            <a:ext cx="620576" cy="620576"/>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0505"/>
            </a:solidFill>
          </p:spPr>
        </p:sp>
        <p:sp>
          <p:nvSpPr>
            <p:cNvPr name="TextBox 42" id="42"/>
            <p:cNvSpPr txBox="true"/>
            <p:nvPr/>
          </p:nvSpPr>
          <p:spPr>
            <a:xfrm>
              <a:off x="76200" y="66675"/>
              <a:ext cx="660400" cy="669925"/>
            </a:xfrm>
            <a:prstGeom prst="rect">
              <a:avLst/>
            </a:prstGeom>
          </p:spPr>
          <p:txBody>
            <a:bodyPr anchor="ctr" rtlCol="false" tIns="50800" lIns="50800" bIns="50800" rIns="50800"/>
            <a:lstStyle/>
            <a:p>
              <a:pPr algn="ctr">
                <a:lnSpc>
                  <a:spcPts val="140"/>
                </a:lnSpc>
              </a:pPr>
            </a:p>
          </p:txBody>
        </p:sp>
      </p:grpSp>
      <p:sp>
        <p:nvSpPr>
          <p:cNvPr name="TextBox 43" id="43"/>
          <p:cNvSpPr txBox="true"/>
          <p:nvPr/>
        </p:nvSpPr>
        <p:spPr>
          <a:xfrm rot="0">
            <a:off x="4667336" y="2788501"/>
            <a:ext cx="215564" cy="577768"/>
          </a:xfrm>
          <a:prstGeom prst="rect">
            <a:avLst/>
          </a:prstGeom>
        </p:spPr>
        <p:txBody>
          <a:bodyPr anchor="t" rtlCol="false" tIns="0" lIns="0" bIns="0" rIns="0">
            <a:spAutoFit/>
          </a:bodyPr>
          <a:lstStyle/>
          <a:p>
            <a:pPr algn="ctr">
              <a:lnSpc>
                <a:spcPts val="4768"/>
              </a:lnSpc>
              <a:spcBef>
                <a:spcPct val="0"/>
              </a:spcBef>
            </a:pPr>
            <a:r>
              <a:rPr lang="en-US" sz="3405">
                <a:solidFill>
                  <a:srgbClr val="FDFBFB"/>
                </a:solidFill>
                <a:latin typeface="Montserrat Classic"/>
                <a:ea typeface="Montserrat Classic"/>
                <a:cs typeface="Montserrat Classic"/>
                <a:sym typeface="Montserrat Classic"/>
              </a:rPr>
              <a:t>&gt;</a:t>
            </a:r>
          </a:p>
        </p:txBody>
      </p:sp>
      <p:grpSp>
        <p:nvGrpSpPr>
          <p:cNvPr name="Group 44" id="44"/>
          <p:cNvGrpSpPr/>
          <p:nvPr/>
        </p:nvGrpSpPr>
        <p:grpSpPr>
          <a:xfrm rot="0">
            <a:off x="4417690" y="6427283"/>
            <a:ext cx="620576" cy="620576"/>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204E"/>
            </a:solidFill>
          </p:spPr>
        </p:sp>
        <p:sp>
          <p:nvSpPr>
            <p:cNvPr name="TextBox 46" id="46"/>
            <p:cNvSpPr txBox="true"/>
            <p:nvPr/>
          </p:nvSpPr>
          <p:spPr>
            <a:xfrm>
              <a:off x="76200" y="66675"/>
              <a:ext cx="660400" cy="669925"/>
            </a:xfrm>
            <a:prstGeom prst="rect">
              <a:avLst/>
            </a:prstGeom>
          </p:spPr>
          <p:txBody>
            <a:bodyPr anchor="ctr" rtlCol="false" tIns="50800" lIns="50800" bIns="50800" rIns="50800"/>
            <a:lstStyle/>
            <a:p>
              <a:pPr algn="ctr">
                <a:lnSpc>
                  <a:spcPts val="140"/>
                </a:lnSpc>
              </a:pPr>
            </a:p>
          </p:txBody>
        </p:sp>
      </p:grpSp>
      <p:sp>
        <p:nvSpPr>
          <p:cNvPr name="TextBox 47" id="47"/>
          <p:cNvSpPr txBox="true"/>
          <p:nvPr/>
        </p:nvSpPr>
        <p:spPr>
          <a:xfrm rot="0">
            <a:off x="4620196" y="6360608"/>
            <a:ext cx="215564" cy="577768"/>
          </a:xfrm>
          <a:prstGeom prst="rect">
            <a:avLst/>
          </a:prstGeom>
        </p:spPr>
        <p:txBody>
          <a:bodyPr anchor="t" rtlCol="false" tIns="0" lIns="0" bIns="0" rIns="0">
            <a:spAutoFit/>
          </a:bodyPr>
          <a:lstStyle/>
          <a:p>
            <a:pPr algn="ctr">
              <a:lnSpc>
                <a:spcPts val="4768"/>
              </a:lnSpc>
              <a:spcBef>
                <a:spcPct val="0"/>
              </a:spcBef>
            </a:pPr>
            <a:r>
              <a:rPr lang="en-US" sz="3405">
                <a:solidFill>
                  <a:srgbClr val="FDFBFB"/>
                </a:solidFill>
                <a:latin typeface="Montserrat Classic"/>
                <a:ea typeface="Montserrat Classic"/>
                <a:cs typeface="Montserrat Classic"/>
                <a:sym typeface="Montserrat Classic"/>
              </a:rPr>
              <a:t>&gt;</a:t>
            </a:r>
          </a:p>
        </p:txBody>
      </p:sp>
      <p:sp>
        <p:nvSpPr>
          <p:cNvPr name="TextBox 48" id="48"/>
          <p:cNvSpPr txBox="true"/>
          <p:nvPr/>
        </p:nvSpPr>
        <p:spPr>
          <a:xfrm rot="0">
            <a:off x="5538217" y="2741677"/>
            <a:ext cx="2852855" cy="663415"/>
          </a:xfrm>
          <a:prstGeom prst="rect">
            <a:avLst/>
          </a:prstGeom>
        </p:spPr>
        <p:txBody>
          <a:bodyPr anchor="t" rtlCol="false" tIns="0" lIns="0" bIns="0" rIns="0">
            <a:spAutoFit/>
          </a:bodyPr>
          <a:lstStyle/>
          <a:p>
            <a:pPr algn="l">
              <a:lnSpc>
                <a:spcPts val="5433"/>
              </a:lnSpc>
            </a:pPr>
            <a:r>
              <a:rPr lang="en-US" sz="3881">
                <a:solidFill>
                  <a:srgbClr val="000000"/>
                </a:solidFill>
                <a:latin typeface="Decalotype"/>
                <a:ea typeface="Decalotype"/>
                <a:cs typeface="Decalotype"/>
                <a:sym typeface="Decalotype"/>
              </a:rPr>
              <a:t>INTRODUCTION</a:t>
            </a:r>
          </a:p>
        </p:txBody>
      </p:sp>
      <p:sp>
        <p:nvSpPr>
          <p:cNvPr name="TextBox 49" id="49"/>
          <p:cNvSpPr txBox="true"/>
          <p:nvPr/>
        </p:nvSpPr>
        <p:spPr>
          <a:xfrm rot="0">
            <a:off x="5538217" y="6400487"/>
            <a:ext cx="4807551" cy="663415"/>
          </a:xfrm>
          <a:prstGeom prst="rect">
            <a:avLst/>
          </a:prstGeom>
        </p:spPr>
        <p:txBody>
          <a:bodyPr anchor="t" rtlCol="false" tIns="0" lIns="0" bIns="0" rIns="0">
            <a:spAutoFit/>
          </a:bodyPr>
          <a:lstStyle/>
          <a:p>
            <a:pPr algn="l">
              <a:lnSpc>
                <a:spcPts val="5433"/>
              </a:lnSpc>
            </a:pPr>
            <a:r>
              <a:rPr lang="en-US" sz="3881">
                <a:solidFill>
                  <a:srgbClr val="000000"/>
                </a:solidFill>
                <a:latin typeface="Decalotype"/>
                <a:ea typeface="Decalotype"/>
                <a:cs typeface="Decalotype"/>
                <a:sym typeface="Decalotype"/>
              </a:rPr>
              <a:t>REALISATION</a:t>
            </a:r>
          </a:p>
        </p:txBody>
      </p:sp>
      <p:grpSp>
        <p:nvGrpSpPr>
          <p:cNvPr name="Group 50" id="50"/>
          <p:cNvGrpSpPr/>
          <p:nvPr/>
        </p:nvGrpSpPr>
        <p:grpSpPr>
          <a:xfrm rot="0">
            <a:off x="4417690" y="7428859"/>
            <a:ext cx="620576" cy="620576"/>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6A6A6"/>
            </a:solidFill>
          </p:spPr>
        </p:sp>
        <p:sp>
          <p:nvSpPr>
            <p:cNvPr name="TextBox 52" id="52"/>
            <p:cNvSpPr txBox="true"/>
            <p:nvPr/>
          </p:nvSpPr>
          <p:spPr>
            <a:xfrm>
              <a:off x="76200" y="66675"/>
              <a:ext cx="660400" cy="669925"/>
            </a:xfrm>
            <a:prstGeom prst="rect">
              <a:avLst/>
            </a:prstGeom>
          </p:spPr>
          <p:txBody>
            <a:bodyPr anchor="ctr" rtlCol="false" tIns="50800" lIns="50800" bIns="50800" rIns="50800"/>
            <a:lstStyle/>
            <a:p>
              <a:pPr algn="ctr">
                <a:lnSpc>
                  <a:spcPts val="140"/>
                </a:lnSpc>
              </a:pPr>
            </a:p>
          </p:txBody>
        </p:sp>
      </p:grpSp>
      <p:sp>
        <p:nvSpPr>
          <p:cNvPr name="TextBox 53" id="53"/>
          <p:cNvSpPr txBox="true"/>
          <p:nvPr/>
        </p:nvSpPr>
        <p:spPr>
          <a:xfrm rot="0">
            <a:off x="4620196" y="7416926"/>
            <a:ext cx="215564" cy="577768"/>
          </a:xfrm>
          <a:prstGeom prst="rect">
            <a:avLst/>
          </a:prstGeom>
        </p:spPr>
        <p:txBody>
          <a:bodyPr anchor="t" rtlCol="false" tIns="0" lIns="0" bIns="0" rIns="0">
            <a:spAutoFit/>
          </a:bodyPr>
          <a:lstStyle/>
          <a:p>
            <a:pPr algn="ctr">
              <a:lnSpc>
                <a:spcPts val="4768"/>
              </a:lnSpc>
              <a:spcBef>
                <a:spcPct val="0"/>
              </a:spcBef>
            </a:pPr>
            <a:r>
              <a:rPr lang="en-US" sz="3405">
                <a:solidFill>
                  <a:srgbClr val="FDFBFB"/>
                </a:solidFill>
                <a:latin typeface="Montserrat Classic"/>
                <a:ea typeface="Montserrat Classic"/>
                <a:cs typeface="Montserrat Classic"/>
                <a:sym typeface="Montserrat Classic"/>
              </a:rPr>
              <a:t>&gt;</a:t>
            </a:r>
          </a:p>
        </p:txBody>
      </p:sp>
      <p:sp>
        <p:nvSpPr>
          <p:cNvPr name="TextBox 54" id="54"/>
          <p:cNvSpPr txBox="true"/>
          <p:nvPr/>
        </p:nvSpPr>
        <p:spPr>
          <a:xfrm rot="0">
            <a:off x="5538217" y="7321077"/>
            <a:ext cx="7939636" cy="663415"/>
          </a:xfrm>
          <a:prstGeom prst="rect">
            <a:avLst/>
          </a:prstGeom>
        </p:spPr>
        <p:txBody>
          <a:bodyPr anchor="t" rtlCol="false" tIns="0" lIns="0" bIns="0" rIns="0">
            <a:spAutoFit/>
          </a:bodyPr>
          <a:lstStyle/>
          <a:p>
            <a:pPr algn="l">
              <a:lnSpc>
                <a:spcPts val="5433"/>
              </a:lnSpc>
            </a:pPr>
            <a:r>
              <a:rPr lang="en-US" sz="3881">
                <a:solidFill>
                  <a:srgbClr val="000000"/>
                </a:solidFill>
                <a:latin typeface="Decalotype"/>
                <a:ea typeface="Decalotype"/>
                <a:cs typeface="Decalotype"/>
                <a:sym typeface="Decalotype"/>
              </a:rPr>
              <a:t>CONCLUSION ET PERSPECTIVES</a:t>
            </a:r>
          </a:p>
        </p:txBody>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9498007" y="2206685"/>
            <a:ext cx="3783654" cy="3447471"/>
            <a:chOff x="0" y="0"/>
            <a:chExt cx="5044872" cy="4596628"/>
          </a:xfrm>
        </p:grpSpPr>
        <p:sp>
          <p:nvSpPr>
            <p:cNvPr name="Freeform 17" id="17"/>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4"/>
              <a:stretch>
                <a:fillRect l="0" t="-4876" r="0" b="-4876"/>
              </a:stretch>
            </a:blipFill>
            <a:ln w="19050" cap="sq">
              <a:solidFill>
                <a:srgbClr val="19204E"/>
              </a:solidFill>
              <a:prstDash val="solid"/>
              <a:miter/>
            </a:ln>
          </p:spPr>
        </p:sp>
      </p:grpSp>
      <p:grpSp>
        <p:nvGrpSpPr>
          <p:cNvPr name="Group 18" id="18"/>
          <p:cNvGrpSpPr/>
          <p:nvPr/>
        </p:nvGrpSpPr>
        <p:grpSpPr>
          <a:xfrm rot="0">
            <a:off x="5006339" y="2206685"/>
            <a:ext cx="3783654" cy="3447471"/>
            <a:chOff x="0" y="0"/>
            <a:chExt cx="5044872" cy="4596628"/>
          </a:xfrm>
        </p:grpSpPr>
        <p:sp>
          <p:nvSpPr>
            <p:cNvPr name="Freeform 19" id="19"/>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5"/>
              <a:stretch>
                <a:fillRect l="0" t="-4876" r="0" b="-4876"/>
              </a:stretch>
            </a:blipFill>
            <a:ln w="19050" cap="sq">
              <a:solidFill>
                <a:srgbClr val="19204E"/>
              </a:solidFill>
              <a:prstDash val="solid"/>
              <a:miter/>
            </a:ln>
          </p:spPr>
        </p:sp>
      </p:grpSp>
      <p:grpSp>
        <p:nvGrpSpPr>
          <p:cNvPr name="Group 20" id="20"/>
          <p:cNvGrpSpPr/>
          <p:nvPr/>
        </p:nvGrpSpPr>
        <p:grpSpPr>
          <a:xfrm rot="0">
            <a:off x="9498007" y="5810829"/>
            <a:ext cx="3783654" cy="3447471"/>
            <a:chOff x="0" y="0"/>
            <a:chExt cx="5044872" cy="4596628"/>
          </a:xfrm>
        </p:grpSpPr>
        <p:sp>
          <p:nvSpPr>
            <p:cNvPr name="Freeform 21" id="21"/>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6"/>
              <a:stretch>
                <a:fillRect l="0" t="-4876" r="0" b="-4876"/>
              </a:stretch>
            </a:blipFill>
            <a:ln w="19050" cap="sq">
              <a:solidFill>
                <a:srgbClr val="19204E"/>
              </a:solidFill>
              <a:prstDash val="solid"/>
              <a:miter/>
            </a:ln>
          </p:spPr>
        </p:sp>
      </p:grpSp>
      <p:grpSp>
        <p:nvGrpSpPr>
          <p:cNvPr name="Group 22" id="22"/>
          <p:cNvGrpSpPr/>
          <p:nvPr/>
        </p:nvGrpSpPr>
        <p:grpSpPr>
          <a:xfrm rot="0">
            <a:off x="5006339" y="5810829"/>
            <a:ext cx="3783654" cy="3447471"/>
            <a:chOff x="0" y="0"/>
            <a:chExt cx="5044872" cy="4596628"/>
          </a:xfrm>
        </p:grpSpPr>
        <p:sp>
          <p:nvSpPr>
            <p:cNvPr name="Freeform 23" id="23"/>
            <p:cNvSpPr/>
            <p:nvPr/>
          </p:nvSpPr>
          <p:spPr>
            <a:xfrm flipH="false" flipV="false" rot="0">
              <a:off x="-282829" y="-22098"/>
              <a:ext cx="5610606" cy="4901565"/>
            </a:xfrm>
            <a:custGeom>
              <a:avLst/>
              <a:gdLst/>
              <a:ahLst/>
              <a:cxnLst/>
              <a:rect r="r" b="b" t="t" l="l"/>
              <a:pathLst>
                <a:path h="4901565" w="5610606">
                  <a:moveTo>
                    <a:pt x="2136394" y="27051"/>
                  </a:moveTo>
                  <a:cubicBezTo>
                    <a:pt x="2519045" y="0"/>
                    <a:pt x="2913634" y="83058"/>
                    <a:pt x="3270885" y="289306"/>
                  </a:cubicBezTo>
                  <a:lnTo>
                    <a:pt x="4331462" y="901573"/>
                  </a:lnTo>
                  <a:cubicBezTo>
                    <a:pt x="5284089" y="1451610"/>
                    <a:pt x="5610606" y="2669794"/>
                    <a:pt x="5060569" y="3622421"/>
                  </a:cubicBezTo>
                  <a:cubicBezTo>
                    <a:pt x="4510532" y="4575048"/>
                    <a:pt x="3292348" y="4901565"/>
                    <a:pt x="2339594" y="4351528"/>
                  </a:cubicBezTo>
                  <a:lnTo>
                    <a:pt x="1279017" y="3739261"/>
                  </a:lnTo>
                  <a:cubicBezTo>
                    <a:pt x="326390" y="3189224"/>
                    <a:pt x="0" y="1971040"/>
                    <a:pt x="550037" y="1018286"/>
                  </a:cubicBezTo>
                  <a:cubicBezTo>
                    <a:pt x="893826" y="422910"/>
                    <a:pt x="1498600" y="72136"/>
                    <a:pt x="2136394" y="27051"/>
                  </a:cubicBezTo>
                  <a:close/>
                </a:path>
              </a:pathLst>
            </a:custGeom>
            <a:blipFill>
              <a:blip r:embed="rId7"/>
              <a:stretch>
                <a:fillRect l="-18378" t="0" r="-18378" b="0"/>
              </a:stretch>
            </a:blipFill>
            <a:ln w="19050" cap="sq">
              <a:solidFill>
                <a:srgbClr val="19204E"/>
              </a:solidFill>
              <a:prstDash val="solid"/>
              <a:miter/>
            </a:ln>
          </p:spPr>
        </p:sp>
      </p:grpSp>
      <p:sp>
        <p:nvSpPr>
          <p:cNvPr name="TextBox 24" id="24"/>
          <p:cNvSpPr txBox="true"/>
          <p:nvPr/>
        </p:nvSpPr>
        <p:spPr>
          <a:xfrm rot="0">
            <a:off x="17605395" y="9466371"/>
            <a:ext cx="682605"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20</a:t>
            </a:r>
          </a:p>
        </p:txBody>
      </p:sp>
      <p:sp>
        <p:nvSpPr>
          <p:cNvPr name="TextBox 25" id="25"/>
          <p:cNvSpPr txBox="true"/>
          <p:nvPr/>
        </p:nvSpPr>
        <p:spPr>
          <a:xfrm rot="0">
            <a:off x="2495724" y="692479"/>
            <a:ext cx="14685922" cy="962025"/>
          </a:xfrm>
          <a:prstGeom prst="rect">
            <a:avLst/>
          </a:prstGeom>
        </p:spPr>
        <p:txBody>
          <a:bodyPr anchor="t" rtlCol="false" tIns="0" lIns="0" bIns="0" rIns="0">
            <a:spAutoFit/>
          </a:bodyPr>
          <a:lstStyle/>
          <a:p>
            <a:pPr algn="ctr">
              <a:lnSpc>
                <a:spcPts val="7501"/>
              </a:lnSpc>
            </a:pPr>
            <a:r>
              <a:rPr lang="en-US" sz="6251" b="true">
                <a:solidFill>
                  <a:srgbClr val="19204E"/>
                </a:solidFill>
                <a:latin typeface="League Spartan"/>
                <a:ea typeface="League Spartan"/>
                <a:cs typeface="League Spartan"/>
                <a:sym typeface="League Spartan"/>
              </a:rPr>
              <a:t>TECHNOLOGIES UTILISÉES</a:t>
            </a:r>
          </a:p>
        </p:txBody>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pic>
        <p:nvPicPr>
          <p:cNvPr name="Picture 15" id="1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007792" y="918701"/>
            <a:ext cx="16654753" cy="9368299"/>
          </a:xfrm>
          <a:prstGeom prst="rect">
            <a:avLst/>
          </a:prstGeom>
        </p:spPr>
      </p:pic>
      <p:sp>
        <p:nvSpPr>
          <p:cNvPr name="TextBox 16" id="16"/>
          <p:cNvSpPr txBox="true"/>
          <p:nvPr/>
        </p:nvSpPr>
        <p:spPr>
          <a:xfrm rot="0">
            <a:off x="17769549" y="9466371"/>
            <a:ext cx="604176" cy="1287145"/>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210</a:t>
            </a:r>
          </a:p>
        </p:txBody>
      </p:sp>
      <p:sp>
        <p:nvSpPr>
          <p:cNvPr name="TextBox 17" id="17"/>
          <p:cNvSpPr txBox="true"/>
          <p:nvPr/>
        </p:nvSpPr>
        <p:spPr>
          <a:xfrm rot="0">
            <a:off x="3390658" y="189931"/>
            <a:ext cx="11506684" cy="962025"/>
          </a:xfrm>
          <a:prstGeom prst="rect">
            <a:avLst/>
          </a:prstGeom>
        </p:spPr>
        <p:txBody>
          <a:bodyPr anchor="t" rtlCol="false" tIns="0" lIns="0" bIns="0" rIns="0">
            <a:spAutoFit/>
          </a:bodyPr>
          <a:lstStyle/>
          <a:p>
            <a:pPr algn="ctr">
              <a:lnSpc>
                <a:spcPts val="7501"/>
              </a:lnSpc>
            </a:pPr>
            <a:r>
              <a:rPr lang="en-US" sz="6251" b="true">
                <a:solidFill>
                  <a:srgbClr val="19204E"/>
                </a:solidFill>
                <a:latin typeface="League Spartan"/>
                <a:ea typeface="League Spartan"/>
                <a:cs typeface="League Spartan"/>
                <a:sym typeface="League Spartan"/>
              </a:rPr>
              <a:t>VIDÉO DÉMONSTRATIVE</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pic>
        <p:nvPicPr>
          <p:cNvPr name="Picture 15" id="1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885139" y="1028700"/>
            <a:ext cx="16720256" cy="9405144"/>
          </a:xfrm>
          <a:prstGeom prst="rect">
            <a:avLst/>
          </a:prstGeom>
        </p:spPr>
      </p:pic>
      <p:sp>
        <p:nvSpPr>
          <p:cNvPr name="TextBox 16" id="16"/>
          <p:cNvSpPr txBox="true"/>
          <p:nvPr/>
        </p:nvSpPr>
        <p:spPr>
          <a:xfrm rot="0">
            <a:off x="17769549" y="9466371"/>
            <a:ext cx="604176" cy="1287145"/>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210</a:t>
            </a:r>
          </a:p>
        </p:txBody>
      </p:sp>
      <p:sp>
        <p:nvSpPr>
          <p:cNvPr name="TextBox 17" id="17"/>
          <p:cNvSpPr txBox="true"/>
          <p:nvPr/>
        </p:nvSpPr>
        <p:spPr>
          <a:xfrm rot="0">
            <a:off x="3390658" y="189931"/>
            <a:ext cx="11506684" cy="962025"/>
          </a:xfrm>
          <a:prstGeom prst="rect">
            <a:avLst/>
          </a:prstGeom>
        </p:spPr>
        <p:txBody>
          <a:bodyPr anchor="t" rtlCol="false" tIns="0" lIns="0" bIns="0" rIns="0">
            <a:spAutoFit/>
          </a:bodyPr>
          <a:lstStyle/>
          <a:p>
            <a:pPr algn="ctr">
              <a:lnSpc>
                <a:spcPts val="7501"/>
              </a:lnSpc>
            </a:pPr>
            <a:r>
              <a:rPr lang="en-US" sz="6251" b="true">
                <a:solidFill>
                  <a:srgbClr val="19204E"/>
                </a:solidFill>
                <a:latin typeface="League Spartan"/>
                <a:ea typeface="League Spartan"/>
                <a:cs typeface="League Spartan"/>
                <a:sym typeface="League Spartan"/>
              </a:rPr>
              <a:t>VIDÉO DÉMONSTRATIVE</a:t>
            </a:r>
          </a:p>
        </p:txBody>
      </p:sp>
    </p:spTree>
  </p:cSld>
  <p:clrMapOvr>
    <a:masterClrMapping/>
  </p:clrMapOvr>
  <p:transition spd="fast">
    <p:fade/>
  </p:transition>
  <p:timing>
    <p:tnLst>
      <p:par>
        <p:cTn dur="indefinite" restart="never" nodeType="tmRoot">
          <p:childTnLst>
            <p:video>
              <p:cMediaNode vol="100000">
                <p:cTn fill="hold" display="false">
                  <p:stCondLst>
                    <p:cond delay="indefinite"/>
                  </p:stCondLst>
                </p:cTn>
                <p:tgtEl>
                  <p:spTgt spid="15"/>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64161" y="9467650"/>
            <a:ext cx="540491" cy="626688"/>
            <a:chOff x="0" y="0"/>
            <a:chExt cx="701005" cy="812800"/>
          </a:xfrm>
        </p:grpSpPr>
        <p:sp>
          <p:nvSpPr>
            <p:cNvPr name="Freeform 3" id="3"/>
            <p:cNvSpPr/>
            <p:nvPr/>
          </p:nvSpPr>
          <p:spPr>
            <a:xfrm flipH="false" flipV="false" rot="0">
              <a:off x="0" y="0"/>
              <a:ext cx="701005" cy="812800"/>
            </a:xfrm>
            <a:custGeom>
              <a:avLst/>
              <a:gdLst/>
              <a:ahLst/>
              <a:cxnLst/>
              <a:rect r="r" b="b" t="t" l="l"/>
              <a:pathLst>
                <a:path h="812800" w="701005">
                  <a:moveTo>
                    <a:pt x="350502" y="0"/>
                  </a:moveTo>
                  <a:lnTo>
                    <a:pt x="701005" y="203200"/>
                  </a:lnTo>
                  <a:lnTo>
                    <a:pt x="701005" y="609600"/>
                  </a:lnTo>
                  <a:lnTo>
                    <a:pt x="350502" y="812800"/>
                  </a:lnTo>
                  <a:lnTo>
                    <a:pt x="0" y="609600"/>
                  </a:lnTo>
                  <a:lnTo>
                    <a:pt x="0" y="203200"/>
                  </a:lnTo>
                  <a:lnTo>
                    <a:pt x="350502" y="0"/>
                  </a:lnTo>
                  <a:close/>
                </a:path>
              </a:pathLst>
            </a:custGeom>
            <a:solidFill>
              <a:srgbClr val="19204E"/>
            </a:solidFill>
          </p:spPr>
        </p:sp>
        <p:sp>
          <p:nvSpPr>
            <p:cNvPr name="TextBox 4" id="4"/>
            <p:cNvSpPr txBox="true"/>
            <p:nvPr/>
          </p:nvSpPr>
          <p:spPr>
            <a:xfrm>
              <a:off x="0" y="101600"/>
              <a:ext cx="701005" cy="571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6" id="6"/>
          <p:cNvGrpSpPr/>
          <p:nvPr/>
        </p:nvGrpSpPr>
        <p:grpSpPr>
          <a:xfrm rot="-5400000">
            <a:off x="17321546" y="9215104"/>
            <a:ext cx="1585879" cy="1672271"/>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56877" y="279309"/>
            <a:ext cx="769902" cy="811843"/>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278106" y="864911"/>
            <a:ext cx="594312" cy="626688"/>
            <a:chOff x="0" y="0"/>
            <a:chExt cx="770809" cy="812800"/>
          </a:xfrm>
        </p:grpSpPr>
        <p:sp>
          <p:nvSpPr>
            <p:cNvPr name="Freeform 13" id="1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4" id="1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898147" y="-931396"/>
            <a:ext cx="1523241" cy="1710014"/>
            <a:chOff x="0" y="0"/>
            <a:chExt cx="765266" cy="859100"/>
          </a:xfrm>
        </p:grpSpPr>
        <p:sp>
          <p:nvSpPr>
            <p:cNvPr name="Freeform 16" id="16"/>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7" id="17"/>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8278599">
            <a:off x="11638362" y="6087708"/>
            <a:ext cx="7315200" cy="3657600"/>
          </a:xfrm>
          <a:custGeom>
            <a:avLst/>
            <a:gdLst/>
            <a:ahLst/>
            <a:cxnLst/>
            <a:rect r="r" b="b" t="t" l="l"/>
            <a:pathLst>
              <a:path h="3657600" w="7315200">
                <a:moveTo>
                  <a:pt x="0" y="0"/>
                </a:moveTo>
                <a:lnTo>
                  <a:pt x="7315200" y="0"/>
                </a:lnTo>
                <a:lnTo>
                  <a:pt x="7315200" y="3657600"/>
                </a:lnTo>
                <a:lnTo>
                  <a:pt x="0" y="36576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0507351" y="1212314"/>
            <a:ext cx="7315319" cy="731531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a:ln w="38100" cap="sq">
              <a:solidFill>
                <a:srgbClr val="19204E"/>
              </a:solidFill>
              <a:prstDash val="solid"/>
              <a:miter/>
            </a:ln>
          </p:spPr>
        </p:sp>
      </p:grpSp>
      <p:sp>
        <p:nvSpPr>
          <p:cNvPr name="TextBox 21" id="21"/>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22</a:t>
            </a:r>
          </a:p>
        </p:txBody>
      </p:sp>
      <p:sp>
        <p:nvSpPr>
          <p:cNvPr name="TextBox 22" id="22"/>
          <p:cNvSpPr txBox="true"/>
          <p:nvPr/>
        </p:nvSpPr>
        <p:spPr>
          <a:xfrm rot="0">
            <a:off x="0" y="3641249"/>
            <a:ext cx="10580360" cy="2447925"/>
          </a:xfrm>
          <a:prstGeom prst="rect">
            <a:avLst/>
          </a:prstGeom>
        </p:spPr>
        <p:txBody>
          <a:bodyPr anchor="t" rtlCol="false" tIns="0" lIns="0" bIns="0" rIns="0">
            <a:spAutoFit/>
          </a:bodyPr>
          <a:lstStyle/>
          <a:p>
            <a:pPr algn="ctr">
              <a:lnSpc>
                <a:spcPts val="9600"/>
              </a:lnSpc>
            </a:pPr>
            <a:r>
              <a:rPr lang="en-US" sz="8000" b="true">
                <a:solidFill>
                  <a:srgbClr val="19204E"/>
                </a:solidFill>
                <a:latin typeface="League Spartan"/>
                <a:ea typeface="League Spartan"/>
                <a:cs typeface="League Spartan"/>
                <a:sym typeface="League Spartan"/>
              </a:rPr>
              <a:t>CONCLUSION ET PERSPECTIVES</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3421886" y="2161299"/>
            <a:ext cx="11384620" cy="6510316"/>
          </a:xfrm>
          <a:custGeom>
            <a:avLst/>
            <a:gdLst/>
            <a:ahLst/>
            <a:cxnLst/>
            <a:rect r="r" b="b" t="t" l="l"/>
            <a:pathLst>
              <a:path h="6510316" w="11384620">
                <a:moveTo>
                  <a:pt x="0" y="0"/>
                </a:moveTo>
                <a:lnTo>
                  <a:pt x="11384621" y="0"/>
                </a:lnTo>
                <a:lnTo>
                  <a:pt x="11384621" y="6510316"/>
                </a:lnTo>
                <a:lnTo>
                  <a:pt x="0" y="6510316"/>
                </a:lnTo>
                <a:lnTo>
                  <a:pt x="0" y="0"/>
                </a:lnTo>
                <a:close/>
              </a:path>
            </a:pathLst>
          </a:custGeom>
          <a:blipFill>
            <a:blip r:embed="rId4"/>
            <a:stretch>
              <a:fillRect l="0" t="0" r="0" b="0"/>
            </a:stretch>
          </a:blipFill>
        </p:spPr>
      </p:sp>
      <p:sp>
        <p:nvSpPr>
          <p:cNvPr name="TextBox 17" id="17"/>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23</a:t>
            </a:r>
          </a:p>
        </p:txBody>
      </p:sp>
      <p:sp>
        <p:nvSpPr>
          <p:cNvPr name="TextBox 18" id="18"/>
          <p:cNvSpPr txBox="true"/>
          <p:nvPr/>
        </p:nvSpPr>
        <p:spPr>
          <a:xfrm rot="0">
            <a:off x="3481493" y="692479"/>
            <a:ext cx="11325013" cy="962025"/>
          </a:xfrm>
          <a:prstGeom prst="rect">
            <a:avLst/>
          </a:prstGeom>
        </p:spPr>
        <p:txBody>
          <a:bodyPr anchor="t" rtlCol="false" tIns="0" lIns="0" bIns="0" rIns="0">
            <a:spAutoFit/>
          </a:bodyPr>
          <a:lstStyle/>
          <a:p>
            <a:pPr algn="ctr">
              <a:lnSpc>
                <a:spcPts val="7501"/>
              </a:lnSpc>
            </a:pPr>
            <a:r>
              <a:rPr lang="en-US" sz="6251" b="true">
                <a:solidFill>
                  <a:srgbClr val="19204E"/>
                </a:solidFill>
                <a:latin typeface="League Spartan"/>
                <a:ea typeface="League Spartan"/>
                <a:cs typeface="League Spartan"/>
                <a:sym typeface="League Spartan"/>
              </a:rPr>
              <a:t>CONCLUSION</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3189826" y="2349661"/>
            <a:ext cx="13297718" cy="7152973"/>
          </a:xfrm>
          <a:custGeom>
            <a:avLst/>
            <a:gdLst/>
            <a:ahLst/>
            <a:cxnLst/>
            <a:rect r="r" b="b" t="t" l="l"/>
            <a:pathLst>
              <a:path h="7152973" w="13297718">
                <a:moveTo>
                  <a:pt x="0" y="0"/>
                </a:moveTo>
                <a:lnTo>
                  <a:pt x="13297718" y="0"/>
                </a:lnTo>
                <a:lnTo>
                  <a:pt x="13297718" y="7152974"/>
                </a:lnTo>
                <a:lnTo>
                  <a:pt x="0" y="7152974"/>
                </a:lnTo>
                <a:lnTo>
                  <a:pt x="0" y="0"/>
                </a:lnTo>
                <a:close/>
              </a:path>
            </a:pathLst>
          </a:custGeom>
          <a:blipFill>
            <a:blip r:embed="rId4"/>
            <a:stretch>
              <a:fillRect l="0" t="0" r="0" b="0"/>
            </a:stretch>
          </a:blipFill>
        </p:spPr>
      </p:sp>
      <p:sp>
        <p:nvSpPr>
          <p:cNvPr name="TextBox 17" id="17"/>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24</a:t>
            </a:r>
          </a:p>
        </p:txBody>
      </p:sp>
      <p:sp>
        <p:nvSpPr>
          <p:cNvPr name="TextBox 18" id="18"/>
          <p:cNvSpPr txBox="true"/>
          <p:nvPr/>
        </p:nvSpPr>
        <p:spPr>
          <a:xfrm rot="0">
            <a:off x="2495724" y="692479"/>
            <a:ext cx="14685922" cy="962025"/>
          </a:xfrm>
          <a:prstGeom prst="rect">
            <a:avLst/>
          </a:prstGeom>
        </p:spPr>
        <p:txBody>
          <a:bodyPr anchor="t" rtlCol="false" tIns="0" lIns="0" bIns="0" rIns="0">
            <a:spAutoFit/>
          </a:bodyPr>
          <a:lstStyle/>
          <a:p>
            <a:pPr algn="ctr">
              <a:lnSpc>
                <a:spcPts val="7501"/>
              </a:lnSpc>
            </a:pPr>
            <a:r>
              <a:rPr lang="en-US" sz="6251" b="true">
                <a:solidFill>
                  <a:srgbClr val="19204E"/>
                </a:solidFill>
                <a:latin typeface="League Spartan"/>
                <a:ea typeface="League Spartan"/>
                <a:cs typeface="League Spartan"/>
                <a:sym typeface="League Spartan"/>
              </a:rPr>
              <a:t>PERSPECTIVES</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751915" y="4734264"/>
            <a:ext cx="1784314" cy="1545135"/>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46" t="0" r="-14946" b="0"/>
              </a:stretch>
            </a:blipFill>
          </p:spPr>
        </p:sp>
      </p:grpSp>
      <p:grpSp>
        <p:nvGrpSpPr>
          <p:cNvPr name="Group 4" id="4"/>
          <p:cNvGrpSpPr/>
          <p:nvPr/>
        </p:nvGrpSpPr>
        <p:grpSpPr>
          <a:xfrm rot="0">
            <a:off x="15353048" y="5535406"/>
            <a:ext cx="1784314" cy="1545135"/>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87109" t="0" r="-87109" b="0"/>
              </a:stretch>
            </a:blipFill>
          </p:spPr>
        </p:sp>
      </p:grpSp>
      <p:grpSp>
        <p:nvGrpSpPr>
          <p:cNvPr name="Group 6" id="6"/>
          <p:cNvGrpSpPr/>
          <p:nvPr/>
        </p:nvGrpSpPr>
        <p:grpSpPr>
          <a:xfrm rot="-5400000">
            <a:off x="15469896" y="7035442"/>
            <a:ext cx="1550618" cy="1757826"/>
            <a:chOff x="0" y="0"/>
            <a:chExt cx="756936" cy="858085"/>
          </a:xfrm>
        </p:grpSpPr>
        <p:sp>
          <p:nvSpPr>
            <p:cNvPr name="Freeform 7" id="7"/>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19204E"/>
            </a:solidFill>
          </p:spPr>
        </p:sp>
        <p:sp>
          <p:nvSpPr>
            <p:cNvPr name="TextBox 8" id="8"/>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14077447" y="4584745"/>
            <a:ext cx="1547353" cy="1784314"/>
            <a:chOff x="0" y="0"/>
            <a:chExt cx="744130" cy="858085"/>
          </a:xfrm>
        </p:grpSpPr>
        <p:sp>
          <p:nvSpPr>
            <p:cNvPr name="Freeform 10" id="10"/>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CD0505"/>
            </a:solidFill>
          </p:spPr>
        </p:sp>
        <p:sp>
          <p:nvSpPr>
            <p:cNvPr name="TextBox 11" id="11"/>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1178247" y="7979060"/>
            <a:ext cx="1784314" cy="1545135"/>
            <a:chOff x="0" y="0"/>
            <a:chExt cx="4282440" cy="3708400"/>
          </a:xfrm>
        </p:grpSpPr>
        <p:sp>
          <p:nvSpPr>
            <p:cNvPr name="Freeform 13" id="1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7739" r="0" b="-7739"/>
              </a:stretch>
            </a:blipFill>
          </p:spPr>
        </p:sp>
      </p:grpSp>
      <p:grpSp>
        <p:nvGrpSpPr>
          <p:cNvPr name="Group 14" id="14"/>
          <p:cNvGrpSpPr/>
          <p:nvPr/>
        </p:nvGrpSpPr>
        <p:grpSpPr>
          <a:xfrm rot="0">
            <a:off x="13972211" y="6348909"/>
            <a:ext cx="1784314" cy="1545135"/>
            <a:chOff x="0" y="0"/>
            <a:chExt cx="4282440" cy="3708400"/>
          </a:xfrm>
        </p:grpSpPr>
        <p:sp>
          <p:nvSpPr>
            <p:cNvPr name="Freeform 15" id="1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0" t="-7739" r="0" b="-7739"/>
              </a:stretch>
            </a:blipFill>
          </p:spPr>
        </p:sp>
      </p:grpSp>
      <p:grpSp>
        <p:nvGrpSpPr>
          <p:cNvPr name="Group 16" id="16"/>
          <p:cNvGrpSpPr/>
          <p:nvPr/>
        </p:nvGrpSpPr>
        <p:grpSpPr>
          <a:xfrm rot="-5400000">
            <a:off x="14089059" y="7848945"/>
            <a:ext cx="1550618" cy="1757826"/>
            <a:chOff x="0" y="0"/>
            <a:chExt cx="756936" cy="858085"/>
          </a:xfrm>
        </p:grpSpPr>
        <p:sp>
          <p:nvSpPr>
            <p:cNvPr name="Freeform 17" id="17"/>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A6A6A6"/>
            </a:solidFill>
          </p:spPr>
        </p:sp>
        <p:sp>
          <p:nvSpPr>
            <p:cNvPr name="TextBox 18" id="18"/>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5400000">
            <a:off x="15480982" y="3799108"/>
            <a:ext cx="1573983" cy="1784314"/>
            <a:chOff x="0" y="0"/>
            <a:chExt cx="756936" cy="858085"/>
          </a:xfrm>
        </p:grpSpPr>
        <p:sp>
          <p:nvSpPr>
            <p:cNvPr name="Freeform 20" id="20"/>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alpha val="0"/>
              </a:srgbClr>
            </a:solidFill>
            <a:ln w="95250" cap="sq">
              <a:solidFill>
                <a:srgbClr val="CD0505"/>
              </a:solidFill>
              <a:prstDash val="solid"/>
              <a:miter/>
            </a:ln>
          </p:spPr>
        </p:sp>
        <p:sp>
          <p:nvSpPr>
            <p:cNvPr name="TextBox 21" id="21"/>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12578130" y="7162412"/>
            <a:ext cx="1784314" cy="1545135"/>
            <a:chOff x="0" y="0"/>
            <a:chExt cx="4282440" cy="3708400"/>
          </a:xfrm>
        </p:grpSpPr>
        <p:sp>
          <p:nvSpPr>
            <p:cNvPr name="Freeform 23" id="2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0" t="-7739" r="0" b="-7739"/>
              </a:stretch>
            </a:blipFill>
          </p:spPr>
        </p:sp>
      </p:grpSp>
      <p:grpSp>
        <p:nvGrpSpPr>
          <p:cNvPr name="Group 24" id="24"/>
          <p:cNvGrpSpPr/>
          <p:nvPr/>
        </p:nvGrpSpPr>
        <p:grpSpPr>
          <a:xfrm rot="-5400000">
            <a:off x="12708222" y="8662448"/>
            <a:ext cx="1550618" cy="1757826"/>
            <a:chOff x="0" y="0"/>
            <a:chExt cx="756936" cy="858085"/>
          </a:xfrm>
        </p:grpSpPr>
        <p:sp>
          <p:nvSpPr>
            <p:cNvPr name="Freeform 25" id="25"/>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CD0505"/>
            </a:solidFill>
          </p:spPr>
        </p:sp>
        <p:sp>
          <p:nvSpPr>
            <p:cNvPr name="TextBox 26" id="26"/>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5400000">
            <a:off x="16937070" y="3009248"/>
            <a:ext cx="1547353" cy="1784314"/>
            <a:chOff x="0" y="0"/>
            <a:chExt cx="744130" cy="858085"/>
          </a:xfrm>
        </p:grpSpPr>
        <p:sp>
          <p:nvSpPr>
            <p:cNvPr name="Freeform 28" id="28"/>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19204E"/>
            </a:solidFill>
          </p:spPr>
        </p:sp>
        <p:sp>
          <p:nvSpPr>
            <p:cNvPr name="TextBox 29" id="29"/>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5400000">
            <a:off x="16855519" y="6224770"/>
            <a:ext cx="1550618" cy="1757826"/>
            <a:chOff x="0" y="0"/>
            <a:chExt cx="756936" cy="858085"/>
          </a:xfrm>
        </p:grpSpPr>
        <p:sp>
          <p:nvSpPr>
            <p:cNvPr name="Freeform 31" id="31"/>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CD0505"/>
            </a:solidFill>
          </p:spPr>
        </p:sp>
        <p:sp>
          <p:nvSpPr>
            <p:cNvPr name="TextBox 32" id="32"/>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5400000">
            <a:off x="12654720" y="5436217"/>
            <a:ext cx="1573983" cy="1784314"/>
            <a:chOff x="0" y="0"/>
            <a:chExt cx="756936" cy="858085"/>
          </a:xfrm>
        </p:grpSpPr>
        <p:sp>
          <p:nvSpPr>
            <p:cNvPr name="Freeform 34" id="34"/>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alpha val="0"/>
              </a:srgbClr>
            </a:solidFill>
            <a:ln w="95250" cap="sq">
              <a:solidFill>
                <a:srgbClr val="A6A6A6"/>
              </a:solidFill>
              <a:prstDash val="solid"/>
              <a:miter/>
            </a:ln>
          </p:spPr>
        </p:sp>
        <p:sp>
          <p:nvSpPr>
            <p:cNvPr name="TextBox 35" id="35"/>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36" id="36"/>
          <p:cNvGrpSpPr/>
          <p:nvPr/>
        </p:nvGrpSpPr>
        <p:grpSpPr>
          <a:xfrm rot="-5400000">
            <a:off x="11258627" y="6248522"/>
            <a:ext cx="1547353" cy="1784314"/>
            <a:chOff x="0" y="0"/>
            <a:chExt cx="744130" cy="858085"/>
          </a:xfrm>
        </p:grpSpPr>
        <p:sp>
          <p:nvSpPr>
            <p:cNvPr name="Freeform 37" id="37"/>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CD0505"/>
            </a:solidFill>
          </p:spPr>
        </p:sp>
        <p:sp>
          <p:nvSpPr>
            <p:cNvPr name="TextBox 38" id="38"/>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5400000">
            <a:off x="237827" y="279309"/>
            <a:ext cx="769902" cy="811843"/>
            <a:chOff x="0" y="0"/>
            <a:chExt cx="770809" cy="812800"/>
          </a:xfrm>
        </p:grpSpPr>
        <p:sp>
          <p:nvSpPr>
            <p:cNvPr name="Freeform 40" id="4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41" id="4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42" id="42"/>
          <p:cNvGrpSpPr/>
          <p:nvPr/>
        </p:nvGrpSpPr>
        <p:grpSpPr>
          <a:xfrm rot="-5400000">
            <a:off x="-297156" y="864911"/>
            <a:ext cx="594312" cy="626688"/>
            <a:chOff x="0" y="0"/>
            <a:chExt cx="770809" cy="812800"/>
          </a:xfrm>
        </p:grpSpPr>
        <p:sp>
          <p:nvSpPr>
            <p:cNvPr name="Freeform 43" id="4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44" id="4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45" id="45"/>
          <p:cNvGrpSpPr/>
          <p:nvPr/>
        </p:nvGrpSpPr>
        <p:grpSpPr>
          <a:xfrm rot="-5400000">
            <a:off x="879097" y="-931396"/>
            <a:ext cx="1523241" cy="1710014"/>
            <a:chOff x="0" y="0"/>
            <a:chExt cx="765266" cy="859100"/>
          </a:xfrm>
        </p:grpSpPr>
        <p:sp>
          <p:nvSpPr>
            <p:cNvPr name="Freeform 46" id="46"/>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47" id="47"/>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TextBox 48" id="48"/>
          <p:cNvSpPr txBox="true"/>
          <p:nvPr/>
        </p:nvSpPr>
        <p:spPr>
          <a:xfrm rot="0">
            <a:off x="586397" y="1941874"/>
            <a:ext cx="11445907" cy="5466415"/>
          </a:xfrm>
          <a:prstGeom prst="rect">
            <a:avLst/>
          </a:prstGeom>
        </p:spPr>
        <p:txBody>
          <a:bodyPr anchor="t" rtlCol="false" tIns="0" lIns="0" bIns="0" rIns="0">
            <a:spAutoFit/>
          </a:bodyPr>
          <a:lstStyle/>
          <a:p>
            <a:pPr algn="ctr">
              <a:lnSpc>
                <a:spcPts val="14376"/>
              </a:lnSpc>
            </a:pPr>
            <a:r>
              <a:rPr lang="en-US" sz="11980" b="true">
                <a:solidFill>
                  <a:srgbClr val="19204E"/>
                </a:solidFill>
                <a:latin typeface="League Spartan"/>
                <a:ea typeface="League Spartan"/>
                <a:cs typeface="League Spartan"/>
                <a:sym typeface="League Spartan"/>
              </a:rPr>
              <a:t>MERCI POUR VOTRE</a:t>
            </a:r>
          </a:p>
          <a:p>
            <a:pPr algn="ctr" marL="0" indent="0" lvl="0">
              <a:lnSpc>
                <a:spcPts val="14376"/>
              </a:lnSpc>
              <a:spcBef>
                <a:spcPct val="0"/>
              </a:spcBef>
            </a:pPr>
            <a:r>
              <a:rPr lang="en-US" b="true" sz="11980">
                <a:solidFill>
                  <a:srgbClr val="CD0505"/>
                </a:solidFill>
                <a:latin typeface="League Spartan"/>
                <a:ea typeface="League Spartan"/>
                <a:cs typeface="League Spartan"/>
                <a:sym typeface="League Spartan"/>
              </a:rPr>
              <a:t>ATTENTION</a:t>
            </a:r>
          </a:p>
        </p:txBody>
      </p:sp>
      <p:grpSp>
        <p:nvGrpSpPr>
          <p:cNvPr name="Group 49" id="49"/>
          <p:cNvGrpSpPr/>
          <p:nvPr/>
        </p:nvGrpSpPr>
        <p:grpSpPr>
          <a:xfrm rot="-5400000">
            <a:off x="9851231" y="7086903"/>
            <a:ext cx="1573983" cy="1784314"/>
            <a:chOff x="0" y="0"/>
            <a:chExt cx="756936" cy="858085"/>
          </a:xfrm>
        </p:grpSpPr>
        <p:sp>
          <p:nvSpPr>
            <p:cNvPr name="Freeform 50" id="50"/>
            <p:cNvSpPr/>
            <p:nvPr/>
          </p:nvSpPr>
          <p:spPr>
            <a:xfrm flipH="false" flipV="false" rot="0">
              <a:off x="0" y="0"/>
              <a:ext cx="756936" cy="858085"/>
            </a:xfrm>
            <a:custGeom>
              <a:avLst/>
              <a:gdLst/>
              <a:ahLst/>
              <a:cxnLst/>
              <a:rect r="r" b="b" t="t" l="l"/>
              <a:pathLst>
                <a:path h="858085" w="756936">
                  <a:moveTo>
                    <a:pt x="378468" y="0"/>
                  </a:moveTo>
                  <a:lnTo>
                    <a:pt x="756936" y="203200"/>
                  </a:lnTo>
                  <a:lnTo>
                    <a:pt x="756936" y="654885"/>
                  </a:lnTo>
                  <a:lnTo>
                    <a:pt x="378468" y="858085"/>
                  </a:lnTo>
                  <a:lnTo>
                    <a:pt x="0" y="654885"/>
                  </a:lnTo>
                  <a:lnTo>
                    <a:pt x="0" y="203200"/>
                  </a:lnTo>
                  <a:lnTo>
                    <a:pt x="378468" y="0"/>
                  </a:lnTo>
                  <a:close/>
                </a:path>
              </a:pathLst>
            </a:custGeom>
            <a:solidFill>
              <a:srgbClr val="000000">
                <a:alpha val="0"/>
              </a:srgbClr>
            </a:solidFill>
            <a:ln w="95250" cap="sq">
              <a:solidFill>
                <a:srgbClr val="19204E"/>
              </a:solidFill>
              <a:prstDash val="solid"/>
              <a:miter/>
            </a:ln>
          </p:spPr>
        </p:sp>
        <p:sp>
          <p:nvSpPr>
            <p:cNvPr name="TextBox 51" id="51"/>
            <p:cNvSpPr txBox="true"/>
            <p:nvPr/>
          </p:nvSpPr>
          <p:spPr>
            <a:xfrm>
              <a:off x="0" y="101600"/>
              <a:ext cx="756936" cy="616785"/>
            </a:xfrm>
            <a:prstGeom prst="rect">
              <a:avLst/>
            </a:prstGeom>
          </p:spPr>
          <p:txBody>
            <a:bodyPr anchor="ctr" rtlCol="false" tIns="50800" lIns="50800" bIns="50800" rIns="50800"/>
            <a:lstStyle/>
            <a:p>
              <a:pPr algn="ctr">
                <a:lnSpc>
                  <a:spcPts val="2659"/>
                </a:lnSpc>
                <a:spcBef>
                  <a:spcPct val="0"/>
                </a:spcBef>
              </a:pPr>
            </a:p>
          </p:txBody>
        </p:sp>
      </p:grpSp>
      <p:grpSp>
        <p:nvGrpSpPr>
          <p:cNvPr name="Group 52" id="52"/>
          <p:cNvGrpSpPr/>
          <p:nvPr/>
        </p:nvGrpSpPr>
        <p:grpSpPr>
          <a:xfrm rot="-5400000">
            <a:off x="11306252" y="9462613"/>
            <a:ext cx="1547353" cy="1784314"/>
            <a:chOff x="0" y="0"/>
            <a:chExt cx="744130" cy="858085"/>
          </a:xfrm>
        </p:grpSpPr>
        <p:sp>
          <p:nvSpPr>
            <p:cNvPr name="Freeform 53" id="53"/>
            <p:cNvSpPr/>
            <p:nvPr/>
          </p:nvSpPr>
          <p:spPr>
            <a:xfrm flipH="false" flipV="false" rot="0">
              <a:off x="0" y="0"/>
              <a:ext cx="744130" cy="858085"/>
            </a:xfrm>
            <a:custGeom>
              <a:avLst/>
              <a:gdLst/>
              <a:ahLst/>
              <a:cxnLst/>
              <a:rect r="r" b="b" t="t" l="l"/>
              <a:pathLst>
                <a:path h="858085" w="744130">
                  <a:moveTo>
                    <a:pt x="372065" y="0"/>
                  </a:moveTo>
                  <a:lnTo>
                    <a:pt x="744130" y="203200"/>
                  </a:lnTo>
                  <a:lnTo>
                    <a:pt x="744130" y="654885"/>
                  </a:lnTo>
                  <a:lnTo>
                    <a:pt x="372065" y="858085"/>
                  </a:lnTo>
                  <a:lnTo>
                    <a:pt x="0" y="654885"/>
                  </a:lnTo>
                  <a:lnTo>
                    <a:pt x="0" y="203200"/>
                  </a:lnTo>
                  <a:lnTo>
                    <a:pt x="372065" y="0"/>
                  </a:lnTo>
                  <a:close/>
                </a:path>
              </a:pathLst>
            </a:custGeom>
            <a:solidFill>
              <a:srgbClr val="19204E"/>
            </a:solidFill>
          </p:spPr>
        </p:sp>
        <p:sp>
          <p:nvSpPr>
            <p:cNvPr name="TextBox 54" id="54"/>
            <p:cNvSpPr txBox="true"/>
            <p:nvPr/>
          </p:nvSpPr>
          <p:spPr>
            <a:xfrm>
              <a:off x="0" y="101600"/>
              <a:ext cx="744130" cy="616785"/>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64161" y="9467650"/>
            <a:ext cx="540491" cy="626688"/>
            <a:chOff x="0" y="0"/>
            <a:chExt cx="701005" cy="812800"/>
          </a:xfrm>
        </p:grpSpPr>
        <p:sp>
          <p:nvSpPr>
            <p:cNvPr name="Freeform 3" id="3"/>
            <p:cNvSpPr/>
            <p:nvPr/>
          </p:nvSpPr>
          <p:spPr>
            <a:xfrm flipH="false" flipV="false" rot="0">
              <a:off x="0" y="0"/>
              <a:ext cx="701005" cy="812800"/>
            </a:xfrm>
            <a:custGeom>
              <a:avLst/>
              <a:gdLst/>
              <a:ahLst/>
              <a:cxnLst/>
              <a:rect r="r" b="b" t="t" l="l"/>
              <a:pathLst>
                <a:path h="812800" w="701005">
                  <a:moveTo>
                    <a:pt x="350502" y="0"/>
                  </a:moveTo>
                  <a:lnTo>
                    <a:pt x="701005" y="203200"/>
                  </a:lnTo>
                  <a:lnTo>
                    <a:pt x="701005" y="609600"/>
                  </a:lnTo>
                  <a:lnTo>
                    <a:pt x="350502" y="812800"/>
                  </a:lnTo>
                  <a:lnTo>
                    <a:pt x="0" y="609600"/>
                  </a:lnTo>
                  <a:lnTo>
                    <a:pt x="0" y="203200"/>
                  </a:lnTo>
                  <a:lnTo>
                    <a:pt x="350502" y="0"/>
                  </a:lnTo>
                  <a:close/>
                </a:path>
              </a:pathLst>
            </a:custGeom>
            <a:solidFill>
              <a:srgbClr val="19204E"/>
            </a:solidFill>
          </p:spPr>
        </p:sp>
        <p:sp>
          <p:nvSpPr>
            <p:cNvPr name="TextBox 4" id="4"/>
            <p:cNvSpPr txBox="true"/>
            <p:nvPr/>
          </p:nvSpPr>
          <p:spPr>
            <a:xfrm>
              <a:off x="0" y="101600"/>
              <a:ext cx="701005" cy="571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6" id="6"/>
          <p:cNvGrpSpPr/>
          <p:nvPr/>
        </p:nvGrpSpPr>
        <p:grpSpPr>
          <a:xfrm rot="-5400000">
            <a:off x="17321546" y="9215104"/>
            <a:ext cx="1585879" cy="1672271"/>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56877" y="279309"/>
            <a:ext cx="769902" cy="811843"/>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278106" y="864911"/>
            <a:ext cx="594312" cy="626688"/>
            <a:chOff x="0" y="0"/>
            <a:chExt cx="770809" cy="812800"/>
          </a:xfrm>
        </p:grpSpPr>
        <p:sp>
          <p:nvSpPr>
            <p:cNvPr name="Freeform 13" id="1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4" id="1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898147" y="-931396"/>
            <a:ext cx="1523241" cy="1710014"/>
            <a:chOff x="0" y="0"/>
            <a:chExt cx="765266" cy="859100"/>
          </a:xfrm>
        </p:grpSpPr>
        <p:sp>
          <p:nvSpPr>
            <p:cNvPr name="Freeform 16" id="16"/>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7" id="17"/>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8278599">
            <a:off x="11638362" y="6087708"/>
            <a:ext cx="7315200" cy="3657600"/>
          </a:xfrm>
          <a:custGeom>
            <a:avLst/>
            <a:gdLst/>
            <a:ahLst/>
            <a:cxnLst/>
            <a:rect r="r" b="b" t="t" l="l"/>
            <a:pathLst>
              <a:path h="3657600" w="7315200">
                <a:moveTo>
                  <a:pt x="0" y="0"/>
                </a:moveTo>
                <a:lnTo>
                  <a:pt x="7315200" y="0"/>
                </a:lnTo>
                <a:lnTo>
                  <a:pt x="7315200" y="3657600"/>
                </a:lnTo>
                <a:lnTo>
                  <a:pt x="0" y="36576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0507351" y="1212314"/>
            <a:ext cx="7315319" cy="731531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p:spPr>
        </p:sp>
      </p:grpSp>
      <p:sp>
        <p:nvSpPr>
          <p:cNvPr name="TextBox 21" id="21"/>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3</a:t>
            </a:r>
          </a:p>
        </p:txBody>
      </p:sp>
      <p:sp>
        <p:nvSpPr>
          <p:cNvPr name="TextBox 22" id="22"/>
          <p:cNvSpPr txBox="true"/>
          <p:nvPr/>
        </p:nvSpPr>
        <p:spPr>
          <a:xfrm rot="0">
            <a:off x="1028700" y="4471981"/>
            <a:ext cx="9296513" cy="1333512"/>
          </a:xfrm>
          <a:prstGeom prst="rect">
            <a:avLst/>
          </a:prstGeom>
        </p:spPr>
        <p:txBody>
          <a:bodyPr anchor="t" rtlCol="false" tIns="0" lIns="0" bIns="0" rIns="0">
            <a:spAutoFit/>
          </a:bodyPr>
          <a:lstStyle/>
          <a:p>
            <a:pPr algn="l">
              <a:lnSpc>
                <a:spcPts val="10502"/>
              </a:lnSpc>
            </a:pPr>
            <a:r>
              <a:rPr lang="en-US" sz="8751" b="true">
                <a:solidFill>
                  <a:srgbClr val="19204E"/>
                </a:solidFill>
                <a:latin typeface="League Spartan"/>
                <a:ea typeface="League Spartan"/>
                <a:cs typeface="League Spartan"/>
                <a:sym typeface="League Spartan"/>
              </a:rPr>
              <a:t>INTRODUCTION</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64161" y="9467650"/>
            <a:ext cx="540491" cy="626688"/>
            <a:chOff x="0" y="0"/>
            <a:chExt cx="701005" cy="812800"/>
          </a:xfrm>
        </p:grpSpPr>
        <p:sp>
          <p:nvSpPr>
            <p:cNvPr name="Freeform 3" id="3"/>
            <p:cNvSpPr/>
            <p:nvPr/>
          </p:nvSpPr>
          <p:spPr>
            <a:xfrm flipH="false" flipV="false" rot="0">
              <a:off x="0" y="0"/>
              <a:ext cx="701005" cy="812800"/>
            </a:xfrm>
            <a:custGeom>
              <a:avLst/>
              <a:gdLst/>
              <a:ahLst/>
              <a:cxnLst/>
              <a:rect r="r" b="b" t="t" l="l"/>
              <a:pathLst>
                <a:path h="812800" w="701005">
                  <a:moveTo>
                    <a:pt x="350502" y="0"/>
                  </a:moveTo>
                  <a:lnTo>
                    <a:pt x="701005" y="203200"/>
                  </a:lnTo>
                  <a:lnTo>
                    <a:pt x="701005" y="609600"/>
                  </a:lnTo>
                  <a:lnTo>
                    <a:pt x="350502" y="812800"/>
                  </a:lnTo>
                  <a:lnTo>
                    <a:pt x="0" y="609600"/>
                  </a:lnTo>
                  <a:lnTo>
                    <a:pt x="0" y="203200"/>
                  </a:lnTo>
                  <a:lnTo>
                    <a:pt x="350502" y="0"/>
                  </a:lnTo>
                  <a:close/>
                </a:path>
              </a:pathLst>
            </a:custGeom>
            <a:solidFill>
              <a:srgbClr val="19204E"/>
            </a:solidFill>
          </p:spPr>
        </p:sp>
        <p:sp>
          <p:nvSpPr>
            <p:cNvPr name="TextBox 4" id="4"/>
            <p:cNvSpPr txBox="true"/>
            <p:nvPr/>
          </p:nvSpPr>
          <p:spPr>
            <a:xfrm>
              <a:off x="0" y="101600"/>
              <a:ext cx="701005" cy="571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6" id="6"/>
          <p:cNvGrpSpPr/>
          <p:nvPr/>
        </p:nvGrpSpPr>
        <p:grpSpPr>
          <a:xfrm rot="-5400000">
            <a:off x="17321546" y="9215104"/>
            <a:ext cx="1585879" cy="1672271"/>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56877" y="279309"/>
            <a:ext cx="769902" cy="811843"/>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278106" y="864911"/>
            <a:ext cx="594312" cy="626688"/>
            <a:chOff x="0" y="0"/>
            <a:chExt cx="770809" cy="812800"/>
          </a:xfrm>
        </p:grpSpPr>
        <p:sp>
          <p:nvSpPr>
            <p:cNvPr name="Freeform 13" id="1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4" id="1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898147" y="-931396"/>
            <a:ext cx="1523241" cy="1710014"/>
            <a:chOff x="0" y="0"/>
            <a:chExt cx="765266" cy="859100"/>
          </a:xfrm>
        </p:grpSpPr>
        <p:sp>
          <p:nvSpPr>
            <p:cNvPr name="Freeform 16" id="16"/>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7" id="17"/>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8278599">
            <a:off x="11638362" y="6087708"/>
            <a:ext cx="7315200" cy="3657600"/>
          </a:xfrm>
          <a:custGeom>
            <a:avLst/>
            <a:gdLst/>
            <a:ahLst/>
            <a:cxnLst/>
            <a:rect r="r" b="b" t="t" l="l"/>
            <a:pathLst>
              <a:path h="3657600" w="7315200">
                <a:moveTo>
                  <a:pt x="0" y="0"/>
                </a:moveTo>
                <a:lnTo>
                  <a:pt x="7315200" y="0"/>
                </a:lnTo>
                <a:lnTo>
                  <a:pt x="7315200" y="3657600"/>
                </a:lnTo>
                <a:lnTo>
                  <a:pt x="0" y="36576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0507351" y="1212314"/>
            <a:ext cx="7315319" cy="731531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500" t="0" r="-12500" b="0"/>
              </a:stretch>
            </a:blipFill>
            <a:ln w="19050" cap="sq">
              <a:solidFill>
                <a:srgbClr val="19204E"/>
              </a:solidFill>
              <a:prstDash val="solid"/>
              <a:miter/>
            </a:ln>
          </p:spPr>
        </p:sp>
      </p:grpSp>
      <p:sp>
        <p:nvSpPr>
          <p:cNvPr name="TextBox 21" id="21"/>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4</a:t>
            </a:r>
          </a:p>
        </p:txBody>
      </p:sp>
      <p:sp>
        <p:nvSpPr>
          <p:cNvPr name="TextBox 22" id="22"/>
          <p:cNvSpPr txBox="true"/>
          <p:nvPr/>
        </p:nvSpPr>
        <p:spPr>
          <a:xfrm rot="0">
            <a:off x="1868574" y="3914569"/>
            <a:ext cx="7275426" cy="2771775"/>
          </a:xfrm>
          <a:prstGeom prst="rect">
            <a:avLst/>
          </a:prstGeom>
        </p:spPr>
        <p:txBody>
          <a:bodyPr anchor="t" rtlCol="false" tIns="0" lIns="0" bIns="0" rIns="0">
            <a:spAutoFit/>
          </a:bodyPr>
          <a:lstStyle/>
          <a:p>
            <a:pPr algn="ctr">
              <a:lnSpc>
                <a:spcPts val="10982"/>
              </a:lnSpc>
            </a:pPr>
            <a:r>
              <a:rPr lang="en-US" sz="9151" b="true">
                <a:solidFill>
                  <a:srgbClr val="19204E"/>
                </a:solidFill>
                <a:latin typeface="League Spartan"/>
                <a:ea typeface="League Spartan"/>
                <a:cs typeface="League Spartan"/>
                <a:sym typeface="League Spartan"/>
              </a:rPr>
              <a:t>CADRE DU PROJET</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836236" y="5294543"/>
            <a:ext cx="14615528" cy="4238503"/>
          </a:xfrm>
          <a:custGeom>
            <a:avLst/>
            <a:gdLst/>
            <a:ahLst/>
            <a:cxnLst/>
            <a:rect r="r" b="b" t="t" l="l"/>
            <a:pathLst>
              <a:path h="4238503" w="14615528">
                <a:moveTo>
                  <a:pt x="0" y="0"/>
                </a:moveTo>
                <a:lnTo>
                  <a:pt x="14615528" y="0"/>
                </a:lnTo>
                <a:lnTo>
                  <a:pt x="14615528" y="4238503"/>
                </a:lnTo>
                <a:lnTo>
                  <a:pt x="0" y="4238503"/>
                </a:lnTo>
                <a:lnTo>
                  <a:pt x="0" y="0"/>
                </a:lnTo>
                <a:close/>
              </a:path>
            </a:pathLst>
          </a:custGeom>
          <a:blipFill>
            <a:blip r:embed="rId2"/>
            <a:stretch>
              <a:fillRect l="0" t="0" r="0" b="0"/>
            </a:stretch>
          </a:blipFill>
        </p:spPr>
      </p:sp>
      <p:sp>
        <p:nvSpPr>
          <p:cNvPr name="TextBox 16" id="16"/>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5</a:t>
            </a:r>
          </a:p>
        </p:txBody>
      </p:sp>
      <p:sp>
        <p:nvSpPr>
          <p:cNvPr name="TextBox 17" id="17"/>
          <p:cNvSpPr txBox="true"/>
          <p:nvPr/>
        </p:nvSpPr>
        <p:spPr>
          <a:xfrm rot="0">
            <a:off x="3959739" y="675706"/>
            <a:ext cx="10368522" cy="1000411"/>
          </a:xfrm>
          <a:prstGeom prst="rect">
            <a:avLst/>
          </a:prstGeom>
        </p:spPr>
        <p:txBody>
          <a:bodyPr anchor="t" rtlCol="false" tIns="0" lIns="0" bIns="0" rIns="0">
            <a:spAutoFit/>
          </a:bodyPr>
          <a:lstStyle/>
          <a:p>
            <a:pPr algn="ctr">
              <a:lnSpc>
                <a:spcPts val="7861"/>
              </a:lnSpc>
            </a:pPr>
            <a:r>
              <a:rPr lang="en-US" sz="6551" b="true">
                <a:solidFill>
                  <a:srgbClr val="19204E"/>
                </a:solidFill>
                <a:latin typeface="League Spartan"/>
                <a:ea typeface="League Spartan"/>
                <a:cs typeface="League Spartan"/>
                <a:sym typeface="League Spartan"/>
              </a:rPr>
              <a:t>ORGANISME D’ACCUEIL</a:t>
            </a:r>
          </a:p>
        </p:txBody>
      </p:sp>
      <p:grpSp>
        <p:nvGrpSpPr>
          <p:cNvPr name="Group 18" id="18"/>
          <p:cNvGrpSpPr/>
          <p:nvPr/>
        </p:nvGrpSpPr>
        <p:grpSpPr>
          <a:xfrm rot="0">
            <a:off x="1836236" y="3038032"/>
            <a:ext cx="4396397" cy="895771"/>
            <a:chOff x="0" y="0"/>
            <a:chExt cx="835621" cy="170259"/>
          </a:xfrm>
        </p:grpSpPr>
        <p:sp>
          <p:nvSpPr>
            <p:cNvPr name="Freeform 19" id="19"/>
            <p:cNvSpPr/>
            <p:nvPr/>
          </p:nvSpPr>
          <p:spPr>
            <a:xfrm flipH="false" flipV="false" rot="0">
              <a:off x="0" y="0"/>
              <a:ext cx="835621" cy="170259"/>
            </a:xfrm>
            <a:custGeom>
              <a:avLst/>
              <a:gdLst/>
              <a:ahLst/>
              <a:cxnLst/>
              <a:rect r="r" b="b" t="t" l="l"/>
              <a:pathLst>
                <a:path h="170259" w="835621">
                  <a:moveTo>
                    <a:pt x="85129" y="0"/>
                  </a:moveTo>
                  <a:lnTo>
                    <a:pt x="750491" y="0"/>
                  </a:lnTo>
                  <a:cubicBezTo>
                    <a:pt x="773069" y="0"/>
                    <a:pt x="794722" y="8969"/>
                    <a:pt x="810687" y="24934"/>
                  </a:cubicBezTo>
                  <a:cubicBezTo>
                    <a:pt x="826652" y="40899"/>
                    <a:pt x="835621" y="62552"/>
                    <a:pt x="835621" y="85129"/>
                  </a:cubicBezTo>
                  <a:lnTo>
                    <a:pt x="835621" y="85129"/>
                  </a:lnTo>
                  <a:cubicBezTo>
                    <a:pt x="835621" y="107707"/>
                    <a:pt x="826652" y="129360"/>
                    <a:pt x="810687" y="145325"/>
                  </a:cubicBezTo>
                  <a:cubicBezTo>
                    <a:pt x="794722" y="161290"/>
                    <a:pt x="773069" y="170259"/>
                    <a:pt x="750491" y="170259"/>
                  </a:cubicBezTo>
                  <a:lnTo>
                    <a:pt x="85129" y="170259"/>
                  </a:lnTo>
                  <a:cubicBezTo>
                    <a:pt x="62552" y="170259"/>
                    <a:pt x="40899" y="161290"/>
                    <a:pt x="24934" y="145325"/>
                  </a:cubicBezTo>
                  <a:cubicBezTo>
                    <a:pt x="8969" y="129360"/>
                    <a:pt x="0" y="107707"/>
                    <a:pt x="0" y="85129"/>
                  </a:cubicBezTo>
                  <a:lnTo>
                    <a:pt x="0" y="85129"/>
                  </a:lnTo>
                  <a:cubicBezTo>
                    <a:pt x="0" y="62552"/>
                    <a:pt x="8969" y="40899"/>
                    <a:pt x="24934" y="24934"/>
                  </a:cubicBezTo>
                  <a:cubicBezTo>
                    <a:pt x="40899" y="8969"/>
                    <a:pt x="62552" y="0"/>
                    <a:pt x="85129" y="0"/>
                  </a:cubicBezTo>
                  <a:close/>
                </a:path>
              </a:pathLst>
            </a:custGeom>
            <a:solidFill>
              <a:srgbClr val="19204E"/>
            </a:solidFill>
            <a:ln w="9525" cap="rnd">
              <a:solidFill>
                <a:srgbClr val="19204E"/>
              </a:solidFill>
              <a:prstDash val="solid"/>
              <a:round/>
            </a:ln>
          </p:spPr>
        </p:sp>
        <p:sp>
          <p:nvSpPr>
            <p:cNvPr name="TextBox 20" id="20"/>
            <p:cNvSpPr txBox="true"/>
            <p:nvPr/>
          </p:nvSpPr>
          <p:spPr>
            <a:xfrm>
              <a:off x="0" y="-66675"/>
              <a:ext cx="835621" cy="236934"/>
            </a:xfrm>
            <a:prstGeom prst="rect">
              <a:avLst/>
            </a:prstGeom>
          </p:spPr>
          <p:txBody>
            <a:bodyPr anchor="ctr" rtlCol="false" tIns="50800" lIns="50800" bIns="50800" rIns="50800"/>
            <a:lstStyle/>
            <a:p>
              <a:pPr algn="ctr">
                <a:lnSpc>
                  <a:spcPts val="4899"/>
                </a:lnSpc>
              </a:pPr>
              <a:r>
                <a:rPr lang="en-US" b="true" sz="3499" i="true">
                  <a:solidFill>
                    <a:srgbClr val="FFFFFF"/>
                  </a:solidFill>
                  <a:latin typeface="Decalotype Bold Italics"/>
                  <a:ea typeface="Decalotype Bold Italics"/>
                  <a:cs typeface="Decalotype Bold Italics"/>
                  <a:sym typeface="Decalotype Bold Italics"/>
                </a:rPr>
                <a:t>Designet Web Agency</a:t>
              </a:r>
              <a:r>
                <a:rPr lang="en-US" b="true" sz="3499" i="true">
                  <a:solidFill>
                    <a:srgbClr val="FDFBFB"/>
                  </a:solidFill>
                  <a:latin typeface="Decalotype Bold Italics"/>
                  <a:ea typeface="Decalotype Bold Italics"/>
                  <a:cs typeface="Decalotype Bold Italics"/>
                  <a:sym typeface="Decalotype Bold Italics"/>
                </a:rPr>
                <a:t> </a:t>
              </a:r>
            </a:p>
          </p:txBody>
        </p:sp>
      </p:grpSp>
      <p:grpSp>
        <p:nvGrpSpPr>
          <p:cNvPr name="Group 21" id="21"/>
          <p:cNvGrpSpPr/>
          <p:nvPr/>
        </p:nvGrpSpPr>
        <p:grpSpPr>
          <a:xfrm rot="0">
            <a:off x="8179870" y="2691025"/>
            <a:ext cx="8510111" cy="1589785"/>
            <a:chOff x="0" y="0"/>
            <a:chExt cx="1617512" cy="302170"/>
          </a:xfrm>
        </p:grpSpPr>
        <p:sp>
          <p:nvSpPr>
            <p:cNvPr name="Freeform 22" id="22"/>
            <p:cNvSpPr/>
            <p:nvPr/>
          </p:nvSpPr>
          <p:spPr>
            <a:xfrm flipH="false" flipV="false" rot="0">
              <a:off x="0" y="0"/>
              <a:ext cx="1617512" cy="302170"/>
            </a:xfrm>
            <a:custGeom>
              <a:avLst/>
              <a:gdLst/>
              <a:ahLst/>
              <a:cxnLst/>
              <a:rect r="r" b="b" t="t" l="l"/>
              <a:pathLst>
                <a:path h="302170" w="1617512">
                  <a:moveTo>
                    <a:pt x="38209" y="0"/>
                  </a:moveTo>
                  <a:lnTo>
                    <a:pt x="1579303" y="0"/>
                  </a:lnTo>
                  <a:cubicBezTo>
                    <a:pt x="1600405" y="0"/>
                    <a:pt x="1617512" y="17107"/>
                    <a:pt x="1617512" y="38209"/>
                  </a:cubicBezTo>
                  <a:lnTo>
                    <a:pt x="1617512" y="263961"/>
                  </a:lnTo>
                  <a:cubicBezTo>
                    <a:pt x="1617512" y="285063"/>
                    <a:pt x="1600405" y="302170"/>
                    <a:pt x="1579303" y="302170"/>
                  </a:cubicBezTo>
                  <a:lnTo>
                    <a:pt x="38209" y="302170"/>
                  </a:lnTo>
                  <a:cubicBezTo>
                    <a:pt x="17107" y="302170"/>
                    <a:pt x="0" y="285063"/>
                    <a:pt x="0" y="263961"/>
                  </a:cubicBezTo>
                  <a:lnTo>
                    <a:pt x="0" y="38209"/>
                  </a:lnTo>
                  <a:cubicBezTo>
                    <a:pt x="0" y="17107"/>
                    <a:pt x="17107" y="0"/>
                    <a:pt x="38209" y="0"/>
                  </a:cubicBezTo>
                  <a:close/>
                </a:path>
              </a:pathLst>
            </a:custGeom>
            <a:solidFill>
              <a:srgbClr val="000000">
                <a:alpha val="0"/>
              </a:srgbClr>
            </a:solidFill>
            <a:ln w="28575" cap="rnd">
              <a:solidFill>
                <a:srgbClr val="4775AF"/>
              </a:solidFill>
              <a:prstDash val="solid"/>
              <a:round/>
            </a:ln>
          </p:spPr>
        </p:sp>
        <p:sp>
          <p:nvSpPr>
            <p:cNvPr name="TextBox 23" id="23"/>
            <p:cNvSpPr txBox="true"/>
            <p:nvPr/>
          </p:nvSpPr>
          <p:spPr>
            <a:xfrm>
              <a:off x="0" y="-76200"/>
              <a:ext cx="1617512" cy="378370"/>
            </a:xfrm>
            <a:prstGeom prst="rect">
              <a:avLst/>
            </a:prstGeom>
          </p:spPr>
          <p:txBody>
            <a:bodyPr anchor="ctr" rtlCol="false" tIns="50800" lIns="50800" bIns="50800" rIns="50800"/>
            <a:lstStyle/>
            <a:p>
              <a:pPr algn="ctr">
                <a:lnSpc>
                  <a:spcPts val="5599"/>
                </a:lnSpc>
              </a:pPr>
              <a:r>
                <a:rPr lang="en-US" b="true" sz="3999" i="true">
                  <a:solidFill>
                    <a:srgbClr val="4775AF"/>
                  </a:solidFill>
                  <a:latin typeface="Decalotype Bold Italics"/>
                  <a:ea typeface="Decalotype Bold Italics"/>
                  <a:cs typeface="Decalotype Bold Italics"/>
                  <a:sym typeface="Decalotype Bold Italics"/>
                </a:rPr>
                <a:t>Agence web Tunisienne de Conseil et de Communication en Multimédia</a:t>
              </a:r>
            </a:p>
          </p:txBody>
        </p:sp>
      </p:grpSp>
      <p:sp>
        <p:nvSpPr>
          <p:cNvPr name="AutoShape 24" id="24"/>
          <p:cNvSpPr/>
          <p:nvPr/>
        </p:nvSpPr>
        <p:spPr>
          <a:xfrm flipV="true">
            <a:off x="6232633" y="3485918"/>
            <a:ext cx="1947237" cy="19050"/>
          </a:xfrm>
          <a:prstGeom prst="line">
            <a:avLst/>
          </a:prstGeom>
          <a:ln cap="flat" w="38100">
            <a:solidFill>
              <a:srgbClr val="4775AF"/>
            </a:solidFill>
            <a:prstDash val="sysDash"/>
            <a:headEnd type="none" len="sm" w="sm"/>
            <a:tailEnd type="none" len="sm" w="sm"/>
          </a:ln>
        </p:spPr>
      </p:sp>
      <p:sp>
        <p:nvSpPr>
          <p:cNvPr name="Freeform 25" id="2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3">
              <a:alphaModFix amt="39000"/>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4117255" y="1975471"/>
            <a:ext cx="9728159" cy="7527163"/>
          </a:xfrm>
          <a:custGeom>
            <a:avLst/>
            <a:gdLst/>
            <a:ahLst/>
            <a:cxnLst/>
            <a:rect r="r" b="b" t="t" l="l"/>
            <a:pathLst>
              <a:path h="7527163" w="9728159">
                <a:moveTo>
                  <a:pt x="0" y="0"/>
                </a:moveTo>
                <a:lnTo>
                  <a:pt x="9728159" y="0"/>
                </a:lnTo>
                <a:lnTo>
                  <a:pt x="9728159" y="7527164"/>
                </a:lnTo>
                <a:lnTo>
                  <a:pt x="0" y="7527164"/>
                </a:lnTo>
                <a:lnTo>
                  <a:pt x="0" y="0"/>
                </a:lnTo>
                <a:close/>
              </a:path>
            </a:pathLst>
          </a:custGeom>
          <a:blipFill>
            <a:blip r:embed="rId4"/>
            <a:stretch>
              <a:fillRect l="0" t="0" r="0" b="0"/>
            </a:stretch>
          </a:blipFill>
        </p:spPr>
      </p:sp>
      <p:sp>
        <p:nvSpPr>
          <p:cNvPr name="TextBox 17" id="17"/>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6</a:t>
            </a:r>
          </a:p>
        </p:txBody>
      </p:sp>
      <p:sp>
        <p:nvSpPr>
          <p:cNvPr name="TextBox 18" id="18"/>
          <p:cNvSpPr txBox="true"/>
          <p:nvPr/>
        </p:nvSpPr>
        <p:spPr>
          <a:xfrm rot="0">
            <a:off x="3959739" y="675706"/>
            <a:ext cx="10368522" cy="1000411"/>
          </a:xfrm>
          <a:prstGeom prst="rect">
            <a:avLst/>
          </a:prstGeom>
        </p:spPr>
        <p:txBody>
          <a:bodyPr anchor="t" rtlCol="false" tIns="0" lIns="0" bIns="0" rIns="0">
            <a:spAutoFit/>
          </a:bodyPr>
          <a:lstStyle/>
          <a:p>
            <a:pPr algn="ctr">
              <a:lnSpc>
                <a:spcPts val="7861"/>
              </a:lnSpc>
            </a:pPr>
            <a:r>
              <a:rPr lang="en-US" sz="6551" b="true">
                <a:solidFill>
                  <a:srgbClr val="19204E"/>
                </a:solidFill>
                <a:latin typeface="League Spartan"/>
                <a:ea typeface="League Spartan"/>
                <a:cs typeface="League Spartan"/>
                <a:sym typeface="League Spartan"/>
              </a:rPr>
              <a:t>ETUDE DE L’EXISTANT</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3" id="3"/>
          <p:cNvGrpSpPr/>
          <p:nvPr/>
        </p:nvGrpSpPr>
        <p:grpSpPr>
          <a:xfrm rot="-5400000">
            <a:off x="17302496" y="9215104"/>
            <a:ext cx="1585879" cy="1672271"/>
            <a:chOff x="0" y="0"/>
            <a:chExt cx="770809" cy="812800"/>
          </a:xfrm>
        </p:grpSpPr>
        <p:sp>
          <p:nvSpPr>
            <p:cNvPr name="Freeform 4" id="4"/>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5" id="5"/>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237827" y="279309"/>
            <a:ext cx="769902" cy="811843"/>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97156" y="864911"/>
            <a:ext cx="594312" cy="626688"/>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879097" y="-931396"/>
            <a:ext cx="1523241" cy="1710014"/>
            <a:chOff x="0" y="0"/>
            <a:chExt cx="765266" cy="859100"/>
          </a:xfrm>
        </p:grpSpPr>
        <p:sp>
          <p:nvSpPr>
            <p:cNvPr name="Freeform 13" id="13"/>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4" id="14"/>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6113733">
            <a:off x="-2545600" y="8015861"/>
            <a:ext cx="5947094" cy="2973547"/>
          </a:xfrm>
          <a:custGeom>
            <a:avLst/>
            <a:gdLst/>
            <a:ahLst/>
            <a:cxnLst/>
            <a:rect r="r" b="b" t="t" l="l"/>
            <a:pathLst>
              <a:path h="2973547" w="5947094">
                <a:moveTo>
                  <a:pt x="0" y="0"/>
                </a:moveTo>
                <a:lnTo>
                  <a:pt x="5947094" y="0"/>
                </a:lnTo>
                <a:lnTo>
                  <a:pt x="5947094" y="2973547"/>
                </a:lnTo>
                <a:lnTo>
                  <a:pt x="0" y="2973547"/>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3493371" y="3241653"/>
            <a:ext cx="11301259" cy="5438731"/>
          </a:xfrm>
          <a:custGeom>
            <a:avLst/>
            <a:gdLst/>
            <a:ahLst/>
            <a:cxnLst/>
            <a:rect r="r" b="b" t="t" l="l"/>
            <a:pathLst>
              <a:path h="5438731" w="11301259">
                <a:moveTo>
                  <a:pt x="0" y="0"/>
                </a:moveTo>
                <a:lnTo>
                  <a:pt x="11301258" y="0"/>
                </a:lnTo>
                <a:lnTo>
                  <a:pt x="11301258" y="5438731"/>
                </a:lnTo>
                <a:lnTo>
                  <a:pt x="0" y="5438731"/>
                </a:lnTo>
                <a:lnTo>
                  <a:pt x="0" y="0"/>
                </a:lnTo>
                <a:close/>
              </a:path>
            </a:pathLst>
          </a:custGeom>
          <a:blipFill>
            <a:blip r:embed="rId4"/>
            <a:stretch>
              <a:fillRect l="0" t="0" r="0" b="0"/>
            </a:stretch>
          </a:blipFill>
        </p:spPr>
      </p:sp>
      <p:sp>
        <p:nvSpPr>
          <p:cNvPr name="TextBox 17" id="17"/>
          <p:cNvSpPr txBox="true"/>
          <p:nvPr/>
        </p:nvSpPr>
        <p:spPr>
          <a:xfrm rot="0">
            <a:off x="1760539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7</a:t>
            </a:r>
          </a:p>
        </p:txBody>
      </p:sp>
      <p:sp>
        <p:nvSpPr>
          <p:cNvPr name="TextBox 18" id="18"/>
          <p:cNvSpPr txBox="true"/>
          <p:nvPr/>
        </p:nvSpPr>
        <p:spPr>
          <a:xfrm rot="0">
            <a:off x="3959739" y="675706"/>
            <a:ext cx="10368522" cy="1000411"/>
          </a:xfrm>
          <a:prstGeom prst="rect">
            <a:avLst/>
          </a:prstGeom>
        </p:spPr>
        <p:txBody>
          <a:bodyPr anchor="t" rtlCol="false" tIns="0" lIns="0" bIns="0" rIns="0">
            <a:spAutoFit/>
          </a:bodyPr>
          <a:lstStyle/>
          <a:p>
            <a:pPr algn="ctr">
              <a:lnSpc>
                <a:spcPts val="7861"/>
              </a:lnSpc>
            </a:pPr>
            <a:r>
              <a:rPr lang="en-US" sz="6551" b="true">
                <a:solidFill>
                  <a:srgbClr val="19204E"/>
                </a:solidFill>
                <a:latin typeface="League Spartan"/>
                <a:ea typeface="League Spartan"/>
                <a:cs typeface="League Spartan"/>
                <a:sym typeface="League Spartan"/>
              </a:rPr>
              <a:t>SOLUTION PROPOSÉE</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64161" y="9467650"/>
            <a:ext cx="540491" cy="626688"/>
            <a:chOff x="0" y="0"/>
            <a:chExt cx="701005" cy="812800"/>
          </a:xfrm>
        </p:grpSpPr>
        <p:sp>
          <p:nvSpPr>
            <p:cNvPr name="Freeform 3" id="3"/>
            <p:cNvSpPr/>
            <p:nvPr/>
          </p:nvSpPr>
          <p:spPr>
            <a:xfrm flipH="false" flipV="false" rot="0">
              <a:off x="0" y="0"/>
              <a:ext cx="701005" cy="812800"/>
            </a:xfrm>
            <a:custGeom>
              <a:avLst/>
              <a:gdLst/>
              <a:ahLst/>
              <a:cxnLst/>
              <a:rect r="r" b="b" t="t" l="l"/>
              <a:pathLst>
                <a:path h="812800" w="701005">
                  <a:moveTo>
                    <a:pt x="350502" y="0"/>
                  </a:moveTo>
                  <a:lnTo>
                    <a:pt x="701005" y="203200"/>
                  </a:lnTo>
                  <a:lnTo>
                    <a:pt x="701005" y="609600"/>
                  </a:lnTo>
                  <a:lnTo>
                    <a:pt x="350502" y="812800"/>
                  </a:lnTo>
                  <a:lnTo>
                    <a:pt x="0" y="609600"/>
                  </a:lnTo>
                  <a:lnTo>
                    <a:pt x="0" y="203200"/>
                  </a:lnTo>
                  <a:lnTo>
                    <a:pt x="350502" y="0"/>
                  </a:lnTo>
                  <a:close/>
                </a:path>
              </a:pathLst>
            </a:custGeom>
            <a:solidFill>
              <a:srgbClr val="19204E"/>
            </a:solidFill>
          </p:spPr>
        </p:sp>
        <p:sp>
          <p:nvSpPr>
            <p:cNvPr name="TextBox 4" id="4"/>
            <p:cNvSpPr txBox="true"/>
            <p:nvPr/>
          </p:nvSpPr>
          <p:spPr>
            <a:xfrm>
              <a:off x="0" y="101600"/>
              <a:ext cx="701005" cy="571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6" id="6"/>
          <p:cNvGrpSpPr/>
          <p:nvPr/>
        </p:nvGrpSpPr>
        <p:grpSpPr>
          <a:xfrm rot="-5400000">
            <a:off x="17321546" y="9215104"/>
            <a:ext cx="1585879" cy="1672271"/>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56877" y="279309"/>
            <a:ext cx="769902" cy="811843"/>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278106" y="864911"/>
            <a:ext cx="594312" cy="626688"/>
            <a:chOff x="0" y="0"/>
            <a:chExt cx="770809" cy="812800"/>
          </a:xfrm>
        </p:grpSpPr>
        <p:sp>
          <p:nvSpPr>
            <p:cNvPr name="Freeform 13" id="1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4" id="1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898147" y="-931396"/>
            <a:ext cx="1523241" cy="1710014"/>
            <a:chOff x="0" y="0"/>
            <a:chExt cx="765266" cy="859100"/>
          </a:xfrm>
        </p:grpSpPr>
        <p:sp>
          <p:nvSpPr>
            <p:cNvPr name="Freeform 16" id="16"/>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7" id="17"/>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8278599">
            <a:off x="11638362" y="6087708"/>
            <a:ext cx="7315200" cy="3657600"/>
          </a:xfrm>
          <a:custGeom>
            <a:avLst/>
            <a:gdLst/>
            <a:ahLst/>
            <a:cxnLst/>
            <a:rect r="r" b="b" t="t" l="l"/>
            <a:pathLst>
              <a:path h="3657600" w="7315200">
                <a:moveTo>
                  <a:pt x="0" y="0"/>
                </a:moveTo>
                <a:lnTo>
                  <a:pt x="7315200" y="0"/>
                </a:lnTo>
                <a:lnTo>
                  <a:pt x="7315200" y="3657600"/>
                </a:lnTo>
                <a:lnTo>
                  <a:pt x="0" y="365760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0507351" y="1212314"/>
            <a:ext cx="7315319" cy="731531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32135" t="0" r="-32135" b="0"/>
              </a:stretch>
            </a:blipFill>
          </p:spPr>
        </p:sp>
      </p:grpSp>
      <p:sp>
        <p:nvSpPr>
          <p:cNvPr name="TextBox 21" id="21"/>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8</a:t>
            </a:r>
          </a:p>
        </p:txBody>
      </p:sp>
      <p:sp>
        <p:nvSpPr>
          <p:cNvPr name="TextBox 22" id="22"/>
          <p:cNvSpPr txBox="true"/>
          <p:nvPr/>
        </p:nvSpPr>
        <p:spPr>
          <a:xfrm rot="0">
            <a:off x="201188" y="3280690"/>
            <a:ext cx="10306163" cy="4010025"/>
          </a:xfrm>
          <a:prstGeom prst="rect">
            <a:avLst/>
          </a:prstGeom>
        </p:spPr>
        <p:txBody>
          <a:bodyPr anchor="t" rtlCol="false" tIns="0" lIns="0" bIns="0" rIns="0">
            <a:spAutoFit/>
          </a:bodyPr>
          <a:lstStyle/>
          <a:p>
            <a:pPr algn="ctr">
              <a:lnSpc>
                <a:spcPts val="10502"/>
              </a:lnSpc>
            </a:pPr>
            <a:r>
              <a:rPr lang="en-US" sz="8751" b="true">
                <a:solidFill>
                  <a:srgbClr val="19204E"/>
                </a:solidFill>
                <a:latin typeface="League Spartan"/>
                <a:ea typeface="League Spartan"/>
                <a:cs typeface="League Spartan"/>
                <a:sym typeface="League Spartan"/>
              </a:rPr>
              <a:t>ANALYSES ET SPÉCIFICATIONS DES BESOINS</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64161" y="9467650"/>
            <a:ext cx="540491" cy="626688"/>
            <a:chOff x="0" y="0"/>
            <a:chExt cx="701005" cy="812800"/>
          </a:xfrm>
        </p:grpSpPr>
        <p:sp>
          <p:nvSpPr>
            <p:cNvPr name="Freeform 3" id="3"/>
            <p:cNvSpPr/>
            <p:nvPr/>
          </p:nvSpPr>
          <p:spPr>
            <a:xfrm flipH="false" flipV="false" rot="0">
              <a:off x="0" y="0"/>
              <a:ext cx="701005" cy="812800"/>
            </a:xfrm>
            <a:custGeom>
              <a:avLst/>
              <a:gdLst/>
              <a:ahLst/>
              <a:cxnLst/>
              <a:rect r="r" b="b" t="t" l="l"/>
              <a:pathLst>
                <a:path h="812800" w="701005">
                  <a:moveTo>
                    <a:pt x="350502" y="0"/>
                  </a:moveTo>
                  <a:lnTo>
                    <a:pt x="701005" y="203200"/>
                  </a:lnTo>
                  <a:lnTo>
                    <a:pt x="701005" y="609600"/>
                  </a:lnTo>
                  <a:lnTo>
                    <a:pt x="350502" y="812800"/>
                  </a:lnTo>
                  <a:lnTo>
                    <a:pt x="0" y="609600"/>
                  </a:lnTo>
                  <a:lnTo>
                    <a:pt x="0" y="203200"/>
                  </a:lnTo>
                  <a:lnTo>
                    <a:pt x="350502" y="0"/>
                  </a:lnTo>
                  <a:close/>
                </a:path>
              </a:pathLst>
            </a:custGeom>
            <a:solidFill>
              <a:srgbClr val="19204E"/>
            </a:solidFill>
          </p:spPr>
        </p:sp>
        <p:sp>
          <p:nvSpPr>
            <p:cNvPr name="TextBox 4" id="4"/>
            <p:cNvSpPr txBox="true"/>
            <p:nvPr/>
          </p:nvSpPr>
          <p:spPr>
            <a:xfrm>
              <a:off x="0" y="101600"/>
              <a:ext cx="701005" cy="571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000000"/>
                </a:solidFill>
                <a:latin typeface="Garet"/>
                <a:ea typeface="Garet"/>
                <a:cs typeface="Garet"/>
                <a:sym typeface="Garet"/>
              </a:rPr>
              <a:t>4</a:t>
            </a:r>
          </a:p>
        </p:txBody>
      </p:sp>
      <p:grpSp>
        <p:nvGrpSpPr>
          <p:cNvPr name="Group 6" id="6"/>
          <p:cNvGrpSpPr/>
          <p:nvPr/>
        </p:nvGrpSpPr>
        <p:grpSpPr>
          <a:xfrm rot="-5400000">
            <a:off x="17321546" y="9215104"/>
            <a:ext cx="1585879" cy="1672271"/>
            <a:chOff x="0" y="0"/>
            <a:chExt cx="770809" cy="812800"/>
          </a:xfrm>
        </p:grpSpPr>
        <p:sp>
          <p:nvSpPr>
            <p:cNvPr name="Freeform 7" id="7"/>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CD0505"/>
            </a:solidFill>
          </p:spPr>
        </p:sp>
        <p:sp>
          <p:nvSpPr>
            <p:cNvPr name="TextBox 8" id="8"/>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256877" y="279309"/>
            <a:ext cx="769902" cy="811843"/>
            <a:chOff x="0" y="0"/>
            <a:chExt cx="770809" cy="812800"/>
          </a:xfrm>
        </p:grpSpPr>
        <p:sp>
          <p:nvSpPr>
            <p:cNvPr name="Freeform 10" id="10"/>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A6A6A6"/>
            </a:solidFill>
          </p:spPr>
        </p:sp>
        <p:sp>
          <p:nvSpPr>
            <p:cNvPr name="TextBox 11" id="11"/>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278106" y="864911"/>
            <a:ext cx="594312" cy="626688"/>
            <a:chOff x="0" y="0"/>
            <a:chExt cx="770809" cy="812800"/>
          </a:xfrm>
        </p:grpSpPr>
        <p:sp>
          <p:nvSpPr>
            <p:cNvPr name="Freeform 13" id="13"/>
            <p:cNvSpPr/>
            <p:nvPr/>
          </p:nvSpPr>
          <p:spPr>
            <a:xfrm flipH="false" flipV="false" rot="0">
              <a:off x="0" y="0"/>
              <a:ext cx="770809" cy="812800"/>
            </a:xfrm>
            <a:custGeom>
              <a:avLst/>
              <a:gdLst/>
              <a:ahLst/>
              <a:cxnLst/>
              <a:rect r="r" b="b" t="t" l="l"/>
              <a:pathLst>
                <a:path h="812800" w="770809">
                  <a:moveTo>
                    <a:pt x="385405" y="0"/>
                  </a:moveTo>
                  <a:lnTo>
                    <a:pt x="770809" y="203200"/>
                  </a:lnTo>
                  <a:lnTo>
                    <a:pt x="770809" y="609600"/>
                  </a:lnTo>
                  <a:lnTo>
                    <a:pt x="385405" y="812800"/>
                  </a:lnTo>
                  <a:lnTo>
                    <a:pt x="0" y="609600"/>
                  </a:lnTo>
                  <a:lnTo>
                    <a:pt x="0" y="203200"/>
                  </a:lnTo>
                  <a:lnTo>
                    <a:pt x="385405" y="0"/>
                  </a:lnTo>
                  <a:close/>
                </a:path>
              </a:pathLst>
            </a:custGeom>
            <a:solidFill>
              <a:srgbClr val="19204E"/>
            </a:solidFill>
          </p:spPr>
        </p:sp>
        <p:sp>
          <p:nvSpPr>
            <p:cNvPr name="TextBox 14" id="14"/>
            <p:cNvSpPr txBox="true"/>
            <p:nvPr/>
          </p:nvSpPr>
          <p:spPr>
            <a:xfrm>
              <a:off x="0" y="101600"/>
              <a:ext cx="770809" cy="571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898147" y="-931396"/>
            <a:ext cx="1523241" cy="1710014"/>
            <a:chOff x="0" y="0"/>
            <a:chExt cx="765266" cy="859100"/>
          </a:xfrm>
        </p:grpSpPr>
        <p:sp>
          <p:nvSpPr>
            <p:cNvPr name="Freeform 16" id="16"/>
            <p:cNvSpPr/>
            <p:nvPr/>
          </p:nvSpPr>
          <p:spPr>
            <a:xfrm flipH="false" flipV="false" rot="0">
              <a:off x="0" y="0"/>
              <a:ext cx="765266" cy="859099"/>
            </a:xfrm>
            <a:custGeom>
              <a:avLst/>
              <a:gdLst/>
              <a:ahLst/>
              <a:cxnLst/>
              <a:rect r="r" b="b" t="t" l="l"/>
              <a:pathLst>
                <a:path h="859099" w="765266">
                  <a:moveTo>
                    <a:pt x="382633" y="0"/>
                  </a:moveTo>
                  <a:lnTo>
                    <a:pt x="765266" y="203200"/>
                  </a:lnTo>
                  <a:lnTo>
                    <a:pt x="765266" y="655900"/>
                  </a:lnTo>
                  <a:lnTo>
                    <a:pt x="382633" y="859099"/>
                  </a:lnTo>
                  <a:lnTo>
                    <a:pt x="0" y="655900"/>
                  </a:lnTo>
                  <a:lnTo>
                    <a:pt x="0" y="203200"/>
                  </a:lnTo>
                  <a:lnTo>
                    <a:pt x="382633" y="0"/>
                  </a:lnTo>
                  <a:close/>
                </a:path>
              </a:pathLst>
            </a:custGeom>
            <a:solidFill>
              <a:srgbClr val="000000">
                <a:alpha val="0"/>
              </a:srgbClr>
            </a:solidFill>
            <a:ln w="95250" cap="sq">
              <a:solidFill>
                <a:srgbClr val="CD0505"/>
              </a:solidFill>
              <a:prstDash val="solid"/>
              <a:miter/>
            </a:ln>
          </p:spPr>
        </p:sp>
        <p:sp>
          <p:nvSpPr>
            <p:cNvPr name="TextBox 17" id="17"/>
            <p:cNvSpPr txBox="true"/>
            <p:nvPr/>
          </p:nvSpPr>
          <p:spPr>
            <a:xfrm>
              <a:off x="0" y="101600"/>
              <a:ext cx="765266" cy="6178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1521904" y="2359810"/>
            <a:ext cx="15282293" cy="6342152"/>
          </a:xfrm>
          <a:custGeom>
            <a:avLst/>
            <a:gdLst/>
            <a:ahLst/>
            <a:cxnLst/>
            <a:rect r="r" b="b" t="t" l="l"/>
            <a:pathLst>
              <a:path h="6342152" w="15282293">
                <a:moveTo>
                  <a:pt x="0" y="0"/>
                </a:moveTo>
                <a:lnTo>
                  <a:pt x="15282292" y="0"/>
                </a:lnTo>
                <a:lnTo>
                  <a:pt x="15282292" y="6342151"/>
                </a:lnTo>
                <a:lnTo>
                  <a:pt x="0" y="6342151"/>
                </a:lnTo>
                <a:lnTo>
                  <a:pt x="0" y="0"/>
                </a:lnTo>
                <a:close/>
              </a:path>
            </a:pathLst>
          </a:custGeom>
          <a:blipFill>
            <a:blip r:embed="rId2"/>
            <a:stretch>
              <a:fillRect l="0" t="0" r="0" b="0"/>
            </a:stretch>
          </a:blipFill>
        </p:spPr>
      </p:sp>
      <p:sp>
        <p:nvSpPr>
          <p:cNvPr name="Freeform 19" id="19"/>
          <p:cNvSpPr/>
          <p:nvPr/>
        </p:nvSpPr>
        <p:spPr>
          <a:xfrm flipH="false" flipV="false" rot="0">
            <a:off x="6551285" y="8246664"/>
            <a:ext cx="5223530" cy="1776000"/>
          </a:xfrm>
          <a:custGeom>
            <a:avLst/>
            <a:gdLst/>
            <a:ahLst/>
            <a:cxnLst/>
            <a:rect r="r" b="b" t="t" l="l"/>
            <a:pathLst>
              <a:path h="1776000" w="5223530">
                <a:moveTo>
                  <a:pt x="0" y="0"/>
                </a:moveTo>
                <a:lnTo>
                  <a:pt x="5223530" y="0"/>
                </a:lnTo>
                <a:lnTo>
                  <a:pt x="5223530" y="1776001"/>
                </a:lnTo>
                <a:lnTo>
                  <a:pt x="0" y="1776001"/>
                </a:lnTo>
                <a:lnTo>
                  <a:pt x="0" y="0"/>
                </a:lnTo>
                <a:close/>
              </a:path>
            </a:pathLst>
          </a:custGeom>
          <a:blipFill>
            <a:blip r:embed="rId3"/>
            <a:stretch>
              <a:fillRect l="0" t="0" r="0" b="0"/>
            </a:stretch>
          </a:blipFill>
        </p:spPr>
      </p:sp>
      <p:sp>
        <p:nvSpPr>
          <p:cNvPr name="TextBox 20" id="20"/>
          <p:cNvSpPr txBox="true"/>
          <p:nvPr/>
        </p:nvSpPr>
        <p:spPr>
          <a:xfrm rot="0">
            <a:off x="17624445" y="9466371"/>
            <a:ext cx="604176" cy="629920"/>
          </a:xfrm>
          <a:prstGeom prst="rect">
            <a:avLst/>
          </a:prstGeom>
        </p:spPr>
        <p:txBody>
          <a:bodyPr anchor="t" rtlCol="false" tIns="0" lIns="0" bIns="0" rIns="0">
            <a:spAutoFit/>
          </a:bodyPr>
          <a:lstStyle/>
          <a:p>
            <a:pPr algn="l">
              <a:lnSpc>
                <a:spcPts val="5180"/>
              </a:lnSpc>
            </a:pPr>
            <a:r>
              <a:rPr lang="en-US" sz="3700">
                <a:solidFill>
                  <a:srgbClr val="FFFFFF"/>
                </a:solidFill>
                <a:latin typeface="Garet"/>
                <a:ea typeface="Garet"/>
                <a:cs typeface="Garet"/>
                <a:sym typeface="Garet"/>
              </a:rPr>
              <a:t>9</a:t>
            </a:r>
          </a:p>
        </p:txBody>
      </p:sp>
      <p:sp>
        <p:nvSpPr>
          <p:cNvPr name="TextBox 21" id="21"/>
          <p:cNvSpPr txBox="true"/>
          <p:nvPr/>
        </p:nvSpPr>
        <p:spPr>
          <a:xfrm rot="0">
            <a:off x="5301393" y="221931"/>
            <a:ext cx="7723314" cy="1253479"/>
          </a:xfrm>
          <a:prstGeom prst="rect">
            <a:avLst/>
          </a:prstGeom>
        </p:spPr>
        <p:txBody>
          <a:bodyPr anchor="t" rtlCol="false" tIns="0" lIns="0" bIns="0" rIns="0">
            <a:spAutoFit/>
          </a:bodyPr>
          <a:lstStyle/>
          <a:p>
            <a:pPr algn="ctr">
              <a:lnSpc>
                <a:spcPts val="10221"/>
              </a:lnSpc>
              <a:spcBef>
                <a:spcPct val="0"/>
              </a:spcBef>
            </a:pPr>
            <a:r>
              <a:rPr lang="en-US" b="true" sz="7300">
                <a:solidFill>
                  <a:srgbClr val="19204E"/>
                </a:solidFill>
                <a:latin typeface="Decalotype Bold"/>
                <a:ea typeface="Decalotype Bold"/>
                <a:cs typeface="Decalotype Bold"/>
                <a:sym typeface="Decalotype Bold"/>
              </a:rPr>
              <a:t>Besoins Fonctionnels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DAGWM0RWkyg</dc:identifier>
  <dcterms:modified xsi:type="dcterms:W3CDTF">2011-08-01T06:04:30Z</dcterms:modified>
  <cp:revision>1</cp:revision>
  <dc:title>Stage d'ingénieur</dc:title>
</cp:coreProperties>
</file>